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59" r:id="rId7"/>
    <p:sldId id="257"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9" r:id="rId22"/>
    <p:sldId id="276" r:id="rId23"/>
    <p:sldId id="275" r:id="rId24"/>
    <p:sldId id="284" r:id="rId25"/>
    <p:sldId id="285" r:id="rId26"/>
    <p:sldId id="286" r:id="rId27"/>
    <p:sldId id="287" r:id="rId28"/>
    <p:sldId id="288" r:id="rId29"/>
    <p:sldId id="278" r:id="rId30"/>
    <p:sldId id="280" r:id="rId31"/>
    <p:sldId id="281" r:id="rId32"/>
  </p:sldIdLst>
  <p:sldSz cx="18288000" cy="10287000"/>
  <p:notesSz cx="6858000" cy="9144000"/>
  <p:embeddedFontLst>
    <p:embeddedFont>
      <p:font typeface="Rounded M+" panose="020B0600070205080204" charset="-128"/>
      <p:regular r:id="rId34"/>
    </p:embeddedFont>
    <p:embeddedFont>
      <p:font typeface="Rounded M+ Bold" panose="020B0600070205080204" charset="-128"/>
      <p:regular r:id="rId35"/>
    </p:embeddedFont>
    <p:embeddedFont>
      <p:font typeface="ＭＳ Ｐゴシック" panose="020B0600070205080204" pitchFamily="50" charset="-128"/>
      <p:regular r:id="rId36"/>
    </p:embeddedFont>
    <p:embeddedFont>
      <p:font typeface="游ゴシック" panose="020B0400000000000000" pitchFamily="50" charset="-128"/>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761E01-86FB-6419-D684-DB6E807D3E75}" name="Nakai, Toshie(中井 利恵)" initials="NT" userId="S::api18539@astellas.com::80c32d54-e26f-4bda-baa8-2f948e4ab4de" providerId="AD"/>
  <p188:author id="{D1EF0921-98B7-ABE3-0C7D-BF321F2101C9}" name="Nakai, Toshie(中井 利恵)" initials="TN" userId="S::API18539@astellas.com::80c32d54-e26f-4bda-baa8-2f948e4ab4de" providerId="AD"/>
  <p188:author id="{4B4B1B5F-486B-FD3A-7B43-11B40A3107CF}" name="Nakano, Risa(中野 莉沙)" initials="RN" userId="S::API18431@astellas.com::d21e78fc-219d-42ba-9e28-66c8034c4b14" providerId="AD"/>
  <p188:author id="{83760B89-433E-AAC4-1A5B-9D62C079C577}" name="naganawa.shiori.23s@st.kyoto-u.ac.jp" initials="sn" userId="S::naganawa.shiori.23s@st.kyoto-u.ac.jp::df6ec9b2-efe2-45cb-857c-12961ee41def" providerId="AD"/>
  <p188:author id="{7345E495-3C24-1D6D-46E6-6B7EB8214445}" name="Astellas Legal RN" initials="Legal RN" userId="Astellas Legal RN" providerId="None"/>
  <p188:author id="{88DEE698-26A7-E9C4-BBB1-F8DD4EC7F117}" name="nishimura.shoma.45z@st.kyoto-u.ac.jp" initials="ni" userId="S::nishimura.shoma.45z_st.kyoto-u.ac.jp#ext#@astellaspharma.onmicrosoft.com::73be15de-b2e5-4015-98f2-f0fb7690684a" providerId="AD"/>
  <p188:author id="{781FB9F8-7EEA-822C-811F-0D016B6BADD8}" name="Tanabe, Daisuke(田名部 大輔)" initials="DT" userId="S::AP147101@astellas.com::96a048dd-661f-4d59-bce2-ddd9c43aa1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F0F6FF"/>
    <a:srgbClr val="FFFFFF"/>
    <a:srgbClr val="3B365F"/>
    <a:srgbClr val="E15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D7342-EC02-46C4-A734-75543803BCB7}" v="3" dt="2026-02-05T01:34:23.219"/>
    <p1510:client id="{BDEEDE5B-AFA6-4213-978B-7FAE42640CCB}" v="54" dt="2026-02-04T05:00:01.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01" autoAdjust="0"/>
  </p:normalViewPr>
  <p:slideViewPr>
    <p:cSldViewPr snapToGrid="0">
      <p:cViewPr varScale="1">
        <p:scale>
          <a:sx n="41" d="100"/>
          <a:sy n="41" d="100"/>
        </p:scale>
        <p:origin x="820" y="2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CBE38-0445-44B8-BE2C-3C165C5AF814}" type="datetimeFigureOut">
              <a:t>2026/3/9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C5326-14FF-44F7-ABE7-5076B92053A2}" type="slidenum">
              <a:t>‹#›</a:t>
            </a:fld>
            <a:endParaRPr lang="en-US"/>
          </a:p>
        </p:txBody>
      </p:sp>
    </p:spTree>
    <p:extLst>
      <p:ext uri="{BB962C8B-B14F-4D97-AF65-F5344CB8AC3E}">
        <p14:creationId xmlns:p14="http://schemas.microsoft.com/office/powerpoint/2010/main" val="288654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cs typeface="Calibri"/>
              </a:rPr>
              <a:t>アイスブレイクのクイズです。適宜ご活用ください。</a:t>
            </a:r>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a:t>
            </a:fld>
            <a:endParaRPr lang="en-US"/>
          </a:p>
        </p:txBody>
      </p:sp>
    </p:spTree>
    <p:extLst>
      <p:ext uri="{BB962C8B-B14F-4D97-AF65-F5344CB8AC3E}">
        <p14:creationId xmlns:p14="http://schemas.microsoft.com/office/powerpoint/2010/main" val="163030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ドラッグラグ・ドラッグロスの用語紹介</a:t>
            </a:r>
          </a:p>
          <a:p>
            <a:r>
              <a:rPr lang="ja-JP" altLang="ja-JP" sz="1200" kern="1200" dirty="0">
                <a:solidFill>
                  <a:schemeClr val="tx1"/>
                </a:solidFill>
                <a:effectLst/>
                <a:latin typeface="+mn-lt"/>
                <a:ea typeface="+mn-ea"/>
                <a:cs typeface="+mn-cs"/>
              </a:rPr>
              <a:t>【ポイント】</a:t>
            </a:r>
          </a:p>
          <a:p>
            <a:r>
              <a:rPr lang="ja-JP" altLang="en-US" sz="1200" kern="1200" dirty="0">
                <a:solidFill>
                  <a:schemeClr val="tx1"/>
                </a:solidFill>
                <a:effectLst/>
                <a:latin typeface="+mn-lt"/>
                <a:ea typeface="+mn-ea"/>
                <a:cs typeface="+mn-cs"/>
              </a:rPr>
              <a:t>・海外で使われているくすりが、日本で承認されて使えるようになるまでの時間の差</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ドラッグロスとは海外ではすでに使われている薬が、日本では開発すらされていない状態。</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11</a:t>
            </a:fld>
            <a:endParaRPr lang="en-US"/>
          </a:p>
        </p:txBody>
      </p:sp>
    </p:spTree>
    <p:extLst>
      <p:ext uri="{BB962C8B-B14F-4D97-AF65-F5344CB8AC3E}">
        <p14:creationId xmlns:p14="http://schemas.microsoft.com/office/powerpoint/2010/main" val="407389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ドラッグラグ・ドラッグロスの現状</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グラフを用いて具体的なドラッグラグ・ドラッグロスの現状を紹介する。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グラフの内容を口頭でも説明する。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左のグラフは、直近</a:t>
            </a:r>
            <a:r>
              <a:rPr lang="en-US" altLang="ja-JP" sz="1200" kern="1200" dirty="0">
                <a:solidFill>
                  <a:schemeClr val="tx1"/>
                </a:solidFill>
                <a:effectLst/>
                <a:latin typeface="+mn-lt"/>
                <a:ea typeface="+mn-ea"/>
                <a:cs typeface="+mn-cs"/>
              </a:rPr>
              <a:t>5</a:t>
            </a:r>
            <a:r>
              <a:rPr lang="ja-JP" altLang="ja-JP" sz="1200" kern="1200" dirty="0">
                <a:solidFill>
                  <a:schemeClr val="tx1"/>
                </a:solidFill>
                <a:effectLst/>
                <a:latin typeface="+mn-lt"/>
                <a:ea typeface="+mn-ea"/>
                <a:cs typeface="+mn-cs"/>
              </a:rPr>
              <a:t>年間でアメリカやヨーロッパで承認された医薬品の</a:t>
            </a:r>
            <a:r>
              <a:rPr lang="en-US" altLang="ja-JP" sz="1200" kern="1200" dirty="0">
                <a:solidFill>
                  <a:schemeClr val="tx1"/>
                </a:solidFill>
                <a:effectLst/>
                <a:latin typeface="+mn-lt"/>
                <a:ea typeface="+mn-ea"/>
                <a:cs typeface="+mn-cs"/>
              </a:rPr>
              <a:t>72%</a:t>
            </a:r>
            <a:r>
              <a:rPr lang="ja-JP" altLang="ja-JP" sz="1200" kern="1200" dirty="0">
                <a:solidFill>
                  <a:schemeClr val="tx1"/>
                </a:solidFill>
                <a:effectLst/>
                <a:latin typeface="+mn-lt"/>
                <a:ea typeface="+mn-ea"/>
                <a:cs typeface="+mn-cs"/>
              </a:rPr>
              <a:t>が日本では使えないことを示す。</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右のグラフは、それらの医薬品のうち</a:t>
            </a:r>
            <a:r>
              <a:rPr lang="en-US" altLang="ja-JP" sz="1200" kern="1200" dirty="0">
                <a:solidFill>
                  <a:schemeClr val="tx1"/>
                </a:solidFill>
                <a:effectLst/>
                <a:latin typeface="+mn-lt"/>
                <a:ea typeface="+mn-ea"/>
                <a:cs typeface="+mn-cs"/>
              </a:rPr>
              <a:t>55%</a:t>
            </a:r>
            <a:r>
              <a:rPr lang="ja-JP" altLang="ja-JP" sz="1200" kern="1200" dirty="0">
                <a:solidFill>
                  <a:schemeClr val="tx1"/>
                </a:solidFill>
                <a:effectLst/>
                <a:latin typeface="+mn-lt"/>
                <a:ea typeface="+mn-ea"/>
                <a:cs typeface="+mn-cs"/>
              </a:rPr>
              <a:t>は</a:t>
            </a:r>
            <a:r>
              <a:rPr lang="en-US" altLang="ja-JP" sz="1200" kern="1200" dirty="0">
                <a:solidFill>
                  <a:schemeClr val="tx1"/>
                </a:solidFill>
                <a:effectLst/>
                <a:latin typeface="+mn-lt"/>
                <a:ea typeface="+mn-ea"/>
                <a:cs typeface="+mn-cs"/>
              </a:rPr>
              <a:t>2</a:t>
            </a:r>
            <a:r>
              <a:rPr lang="ja-JP" altLang="ja-JP" sz="1200" kern="1200" dirty="0">
                <a:solidFill>
                  <a:schemeClr val="tx1"/>
                </a:solidFill>
                <a:effectLst/>
                <a:latin typeface="+mn-lt"/>
                <a:ea typeface="+mn-ea"/>
                <a:cs typeface="+mn-cs"/>
              </a:rPr>
              <a:t>年経っても開発開始にすら至っていないことを示す。 （創薬のステップについてはスライド</a:t>
            </a:r>
            <a:r>
              <a:rPr lang="en-US" altLang="ja-JP" sz="1200" kern="1200" dirty="0">
                <a:solidFill>
                  <a:schemeClr val="tx1"/>
                </a:solidFill>
                <a:effectLst/>
                <a:latin typeface="+mn-lt"/>
                <a:ea typeface="+mn-ea"/>
                <a:cs typeface="+mn-cs"/>
              </a:rPr>
              <a:t>7</a:t>
            </a:r>
            <a:r>
              <a:rPr lang="ja-JP" altLang="ja-JP" sz="1200" kern="1200" dirty="0">
                <a:solidFill>
                  <a:schemeClr val="tx1"/>
                </a:solidFill>
                <a:effectLst/>
                <a:latin typeface="+mn-lt"/>
                <a:ea typeface="+mn-ea"/>
                <a:cs typeface="+mn-cs"/>
              </a:rPr>
              <a:t>を参照）</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これらから日本においてドラッグラグ・ドラッグロスが起こっていることが分かる。 </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意外かも知れないが、海外では使えるのに日本では使えない薬は多くある。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ドラッグラグ・ドラッグロスが今後も続くと、新しい治療選択肢を必要としている人に薬が届かないという事態が増えてしまう。</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12</a:t>
            </a:fld>
            <a:endParaRPr lang="en-US"/>
          </a:p>
        </p:txBody>
      </p:sp>
    </p:spTree>
    <p:extLst>
      <p:ext uri="{BB962C8B-B14F-4D97-AF65-F5344CB8AC3E}">
        <p14:creationId xmlns:p14="http://schemas.microsoft.com/office/powerpoint/2010/main" val="364160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ドラッグラグ・ドラッグロスの原因（制度紹介）</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様々な要因が関係しているが、薬の価格が特に大きな要因</a:t>
            </a:r>
            <a:r>
              <a:rPr lang="ja-JP" altLang="en-US" sz="1200" kern="1200" dirty="0">
                <a:solidFill>
                  <a:srgbClr val="FF0000"/>
                </a:solidFill>
                <a:effectLst/>
                <a:latin typeface="+mn-lt"/>
                <a:ea typeface="+mn-ea"/>
                <a:cs typeface="+mn-cs"/>
              </a:rPr>
              <a:t>のひとつ</a:t>
            </a:r>
            <a:r>
              <a:rPr lang="ja-JP" altLang="ja-JP" sz="1200" kern="1200" dirty="0">
                <a:solidFill>
                  <a:schemeClr val="tx1"/>
                </a:solidFill>
                <a:effectLst/>
                <a:latin typeface="+mn-lt"/>
                <a:ea typeface="+mn-ea"/>
                <a:cs typeface="+mn-cs"/>
              </a:rPr>
              <a:t>となっている。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日本における薬の価格の制度の魅力が他国より劣っているので、日本で薬の開発が行われないことがある。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薬の価格に関わる制度を</a:t>
            </a:r>
            <a:r>
              <a:rPr lang="en-US" altLang="ja-JP" sz="1200" kern="1200" dirty="0">
                <a:solidFill>
                  <a:schemeClr val="tx1"/>
                </a:solidFill>
                <a:effectLst/>
                <a:latin typeface="+mn-lt"/>
                <a:ea typeface="+mn-ea"/>
                <a:cs typeface="+mn-cs"/>
              </a:rPr>
              <a:t>2</a:t>
            </a:r>
            <a:r>
              <a:rPr lang="ja-JP" altLang="ja-JP" sz="1200" kern="1200" dirty="0">
                <a:solidFill>
                  <a:schemeClr val="tx1"/>
                </a:solidFill>
                <a:effectLst/>
                <a:latin typeface="+mn-lt"/>
                <a:ea typeface="+mn-ea"/>
                <a:cs typeface="+mn-cs"/>
              </a:rPr>
              <a:t>つ紹介する。</a:t>
            </a:r>
          </a:p>
          <a:p>
            <a:pPr lvl="0"/>
            <a:r>
              <a:rPr lang="ja-JP" altLang="en-US" sz="1200" kern="1200" dirty="0">
                <a:solidFill>
                  <a:schemeClr val="tx1"/>
                </a:solidFill>
                <a:effectLst/>
                <a:latin typeface="+mn-lt"/>
                <a:ea typeface="+mn-ea"/>
                <a:cs typeface="+mn-cs"/>
              </a:rPr>
              <a:t>　・</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つは薬価基準制度。薬価基準制度とは、薬の価格を国が決める仕組み。（国が薬価を決めているのは、日本の医療保険制度が関係している）</a:t>
            </a:r>
          </a:p>
          <a:p>
            <a:pPr lvl="0"/>
            <a:r>
              <a:rPr lang="ja-JP" altLang="en-US" sz="1200" kern="1200" dirty="0">
                <a:solidFill>
                  <a:schemeClr val="tx1"/>
                </a:solidFill>
                <a:effectLst/>
                <a:latin typeface="+mn-lt"/>
                <a:ea typeface="+mn-ea"/>
                <a:cs typeface="+mn-cs"/>
              </a:rPr>
              <a:t>　・</a:t>
            </a:r>
            <a:r>
              <a:rPr lang="ja-JP" altLang="ja-JP" sz="1200" kern="1200" dirty="0">
                <a:solidFill>
                  <a:schemeClr val="tx1"/>
                </a:solidFill>
                <a:effectLst/>
                <a:latin typeface="+mn-lt"/>
                <a:ea typeface="+mn-ea"/>
                <a:cs typeface="+mn-cs"/>
              </a:rPr>
              <a:t>もう</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つは国民皆保険。国民皆保険とは、国民全員に対して公的医療保険で医療を保障する制度。</a:t>
            </a:r>
          </a:p>
          <a:p>
            <a:r>
              <a:rPr lang="ja-JP" altLang="en-US" sz="1200" kern="1200" dirty="0">
                <a:solidFill>
                  <a:schemeClr val="tx1"/>
                </a:solidFill>
                <a:effectLst/>
                <a:latin typeface="+mn-lt"/>
                <a:ea typeface="+mn-ea"/>
                <a:cs typeface="+mn-cs"/>
              </a:rPr>
              <a:t>　</a:t>
            </a:r>
            <a:r>
              <a:rPr lang="ja-JP" altLang="ja-JP" sz="1200" kern="1200" dirty="0">
                <a:solidFill>
                  <a:schemeClr val="tx1"/>
                </a:solidFill>
                <a:effectLst/>
                <a:latin typeface="+mn-lt"/>
                <a:ea typeface="+mn-ea"/>
                <a:cs typeface="+mn-cs"/>
              </a:rPr>
              <a:t>身近な例としては私たちが３割負担で医療を受けられているのも国民皆保険制度のおかげ。（アメリカなどの外国はこのような制度はない。）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13</a:t>
            </a:fld>
            <a:endParaRPr lang="en-US"/>
          </a:p>
        </p:txBody>
      </p:sp>
    </p:spTree>
    <p:extLst>
      <p:ext uri="{BB962C8B-B14F-4D97-AF65-F5344CB8AC3E}">
        <p14:creationId xmlns:p14="http://schemas.microsoft.com/office/powerpoint/2010/main" val="69952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ドラッグラグ・ドラッグロスの原因（薬価が下がる仕組み）</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・薬価基準制度や国民皆保険は</a:t>
            </a:r>
            <a:r>
              <a:rPr lang="ja-JP" altLang="ja-JP" sz="1200" kern="1200" dirty="0">
                <a:solidFill>
                  <a:schemeClr val="tx1"/>
                </a:solidFill>
                <a:effectLst/>
                <a:latin typeface="+mn-lt"/>
                <a:ea typeface="+mn-ea"/>
                <a:cs typeface="+mn-cs"/>
              </a:rPr>
              <a:t>、一見欠点の無い制度のように見えるかもしれないが、長期的に見ればドラッグラグやドラッグロスに繋がる可能性がある。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日本では高齢化の進行によって医療費が年々増加している。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国民皆保険制度のもとでは、年々社会保障費も増加している。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国の社会保障費の節約が必要になり、薬価の引き下げで調整している実態がある</a:t>
            </a:r>
            <a:r>
              <a:rPr lang="en-US" altLang="ja-JP" sz="1200" kern="1200" dirty="0">
                <a:solidFill>
                  <a:schemeClr val="tx1"/>
                </a:solidFill>
                <a:effectLst/>
                <a:latin typeface="+mn-lt"/>
                <a:ea typeface="+mn-ea"/>
                <a:cs typeface="+mn-cs"/>
              </a:rPr>
              <a:t> </a:t>
            </a:r>
            <a:r>
              <a:rPr lang="ja-JP" altLang="ja-JP" sz="1200" kern="1200" dirty="0">
                <a:solidFill>
                  <a:schemeClr val="tx1"/>
                </a:solidFill>
                <a:effectLst/>
                <a:latin typeface="+mn-lt"/>
                <a:ea typeface="+mn-ea"/>
                <a:cs typeface="+mn-cs"/>
              </a:rPr>
              <a:t>。</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薬の価格が下がることは国や患者さんにとっては良いことのように感じるかもしれないが、それこそが日本で開発が行われにくくなる原因になってしまっている。</a:t>
            </a:r>
            <a:r>
              <a:rPr lang="ja-JP" altLang="ja-JP" dirty="0">
                <a:effectLst/>
              </a:rPr>
              <a:t> </a:t>
            </a:r>
          </a:p>
        </p:txBody>
      </p:sp>
      <p:sp>
        <p:nvSpPr>
          <p:cNvPr id="4" name="Slide Number Placeholder 3"/>
          <p:cNvSpPr>
            <a:spLocks noGrp="1"/>
          </p:cNvSpPr>
          <p:nvPr>
            <p:ph type="sldNum" sz="quarter" idx="5"/>
          </p:nvPr>
        </p:nvSpPr>
        <p:spPr/>
        <p:txBody>
          <a:bodyPr/>
          <a:lstStyle/>
          <a:p>
            <a:fld id="{973C5326-14FF-44F7-ABE7-5076B92053A2}" type="slidenum">
              <a:t>14</a:t>
            </a:fld>
            <a:endParaRPr lang="en-US"/>
          </a:p>
        </p:txBody>
      </p:sp>
    </p:spTree>
    <p:extLst>
      <p:ext uri="{BB962C8B-B14F-4D97-AF65-F5344CB8AC3E}">
        <p14:creationId xmlns:p14="http://schemas.microsoft.com/office/powerpoint/2010/main" val="784256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ドラッグラグ・ドラッグロスの原因（数字を用いた説明）</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日本のドラッグラグとドラッグロスの原因をグラフを見ながら説明する。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左のグラフは社会保障費が年々増えていることを表している。</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社会保障費とは、年金、医療、福祉など、国民の生活を支えるために政府が支出するお金のこと。日本では高齢者が増加しているため、年金や医療、介護にかかるお金が増えている。政府はそれを抑制しようとしている。（矢印の部分が抑制額）</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右側のグラフはどのように費用削減しているのかを表している。</a:t>
            </a:r>
            <a:br>
              <a:rPr lang="en-US" altLang="ja-JP" sz="1200" kern="1200" dirty="0">
                <a:solidFill>
                  <a:schemeClr val="tx1"/>
                </a:solidFill>
                <a:effectLst/>
                <a:latin typeface="+mn-lt"/>
                <a:ea typeface="+mn-ea"/>
                <a:cs typeface="+mn-cs"/>
              </a:rPr>
            </a:br>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抑制額のおよそ９３％が薬価改定で調整されている。</a:t>
            </a:r>
            <a:br>
              <a:rPr lang="en-US" altLang="ja-JP" sz="1200" kern="1200" dirty="0">
                <a:solidFill>
                  <a:schemeClr val="tx1"/>
                </a:solidFill>
                <a:effectLst/>
                <a:latin typeface="+mn-lt"/>
                <a:ea typeface="+mn-ea"/>
                <a:cs typeface="+mn-cs"/>
              </a:rPr>
            </a:br>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薬の価格を下げることで医療に関わる</a:t>
            </a:r>
            <a:r>
              <a:rPr lang="ja-JP" altLang="en-US" sz="1200" kern="1200" dirty="0">
                <a:solidFill>
                  <a:schemeClr val="tx1"/>
                </a:solidFill>
                <a:effectLst/>
                <a:latin typeface="+mn-lt"/>
                <a:ea typeface="+mn-ea"/>
                <a:cs typeface="+mn-cs"/>
              </a:rPr>
              <a:t>政府の</a:t>
            </a:r>
            <a:r>
              <a:rPr lang="ja-JP" altLang="ja-JP" sz="1200" kern="1200" dirty="0">
                <a:solidFill>
                  <a:schemeClr val="tx1"/>
                </a:solidFill>
                <a:effectLst/>
                <a:latin typeface="+mn-lt"/>
                <a:ea typeface="+mn-ea"/>
                <a:cs typeface="+mn-cs"/>
              </a:rPr>
              <a:t>負担額を減らそうと</a:t>
            </a:r>
            <a:r>
              <a:rPr lang="ja-JP" altLang="en-US" sz="1200" kern="1200" dirty="0">
                <a:solidFill>
                  <a:schemeClr val="tx1"/>
                </a:solidFill>
                <a:effectLst/>
                <a:latin typeface="+mn-lt"/>
                <a:ea typeface="+mn-ea"/>
                <a:cs typeface="+mn-cs"/>
              </a:rPr>
              <a:t>している</a:t>
            </a:r>
            <a:r>
              <a:rPr lang="ja-JP" altLang="ja-JP" sz="1200" kern="1200" dirty="0">
                <a:solidFill>
                  <a:schemeClr val="tx1"/>
                </a:solidFill>
                <a:effectLst/>
                <a:latin typeface="+mn-lt"/>
                <a:ea typeface="+mn-ea"/>
                <a:cs typeface="+mn-cs"/>
              </a:rPr>
              <a:t>。</a:t>
            </a:r>
            <a:endParaRPr lang="en-US" altLang="ja-JP" dirty="0">
              <a:ea typeface="游ゴシック"/>
            </a:endParaRPr>
          </a:p>
        </p:txBody>
      </p:sp>
      <p:sp>
        <p:nvSpPr>
          <p:cNvPr id="4" name="Slide Number Placeholder 3"/>
          <p:cNvSpPr>
            <a:spLocks noGrp="1"/>
          </p:cNvSpPr>
          <p:nvPr>
            <p:ph type="sldNum" sz="quarter" idx="5"/>
          </p:nvPr>
        </p:nvSpPr>
        <p:spPr/>
        <p:txBody>
          <a:bodyPr/>
          <a:lstStyle/>
          <a:p>
            <a:fld id="{973C5326-14FF-44F7-ABE7-5076B92053A2}" type="slidenum">
              <a:t>15</a:t>
            </a:fld>
            <a:endParaRPr lang="en-US"/>
          </a:p>
        </p:txBody>
      </p:sp>
    </p:spTree>
    <p:extLst>
      <p:ext uri="{BB962C8B-B14F-4D97-AF65-F5344CB8AC3E}">
        <p14:creationId xmlns:p14="http://schemas.microsoft.com/office/powerpoint/2010/main" val="367597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ドラッグラグ・ドラッグロスの原因（結論）</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実は、薬価が安い事がドラッグラグ・ドラッグロスの原因になっている。</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薬の値段が低すぎると、製薬会社は日本で薬を売ってもあまり利益が出ない。</a:t>
            </a:r>
            <a:br>
              <a:rPr lang="en-US" altLang="ja-JP" sz="1200" kern="1200" dirty="0">
                <a:solidFill>
                  <a:schemeClr val="tx1"/>
                </a:solidFill>
                <a:effectLst/>
                <a:latin typeface="+mn-lt"/>
                <a:ea typeface="+mn-ea"/>
                <a:cs typeface="+mn-cs"/>
              </a:rPr>
            </a:br>
            <a:r>
              <a:rPr lang="ja-JP" altLang="en-US" sz="1200" kern="1200" dirty="0">
                <a:solidFill>
                  <a:schemeClr val="tx1"/>
                </a:solidFill>
                <a:effectLst/>
                <a:latin typeface="+mn-lt"/>
                <a:ea typeface="+mn-ea"/>
                <a:cs typeface="+mn-cs"/>
              </a:rPr>
              <a:t>　</a:t>
            </a:r>
            <a:r>
              <a:rPr lang="ja-JP" altLang="ja-JP" sz="1200" kern="1200" dirty="0">
                <a:solidFill>
                  <a:schemeClr val="tx1"/>
                </a:solidFill>
                <a:effectLst/>
                <a:latin typeface="+mn-lt"/>
                <a:ea typeface="+mn-ea"/>
                <a:cs typeface="+mn-cs"/>
              </a:rPr>
              <a:t>すると研究開発や治験にかけられるお金が減るため、日本で販売する魅力が感じられず、結果的に日本では新薬が使えなくなってしまう。つまり「薬価が安い＝良いこと」とは一概に言えない。薬価が安いことで日本に入ってこない薬は多くなってしまう可能性がある。</a:t>
            </a:r>
            <a:endParaRPr lang="en-US" altLang="ja-JP"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16</a:t>
            </a:fld>
            <a:endParaRPr lang="en-US"/>
          </a:p>
        </p:txBody>
      </p:sp>
    </p:spTree>
    <p:extLst>
      <p:ext uri="{BB962C8B-B14F-4D97-AF65-F5344CB8AC3E}">
        <p14:creationId xmlns:p14="http://schemas.microsoft.com/office/powerpoint/2010/main" val="183608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ディスカッション</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en-US" altLang="ja-JP" sz="1200" kern="1200" dirty="0">
                <a:solidFill>
                  <a:schemeClr val="tx1"/>
                </a:solidFill>
                <a:effectLst/>
                <a:latin typeface="+mn-lt"/>
                <a:ea typeface="+mn-ea"/>
                <a:cs typeface="+mn-cs"/>
              </a:rPr>
              <a:t>5</a:t>
            </a:r>
            <a:r>
              <a:rPr lang="ja-JP" altLang="ja-JP" sz="1200" kern="1200" dirty="0">
                <a:solidFill>
                  <a:schemeClr val="tx1"/>
                </a:solidFill>
                <a:effectLst/>
                <a:latin typeface="+mn-lt"/>
                <a:ea typeface="+mn-ea"/>
                <a:cs typeface="+mn-cs"/>
              </a:rPr>
              <a:t>人程度のグループに分かれてディスカッションを行ってもらう。</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ディスカッションシートにディスカッションの視点が書いてあるので、それに沿って議論を進めてもらう。</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話し合いの後にいくつかのグループに発表を行ってもらう。</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17</a:t>
            </a:fld>
            <a:endParaRPr lang="en-US"/>
          </a:p>
        </p:txBody>
      </p:sp>
    </p:spTree>
    <p:extLst>
      <p:ext uri="{BB962C8B-B14F-4D97-AF65-F5344CB8AC3E}">
        <p14:creationId xmlns:p14="http://schemas.microsoft.com/office/powerpoint/2010/main" val="133294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解決案</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前提として、答えは一つではない。生徒の皆さんが考えること</a:t>
            </a:r>
            <a:r>
              <a:rPr lang="en-US" altLang="ja-JP"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考えたことが大事。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解決例として、スライドの例</a:t>
            </a:r>
            <a:r>
              <a:rPr lang="en-US" altLang="ja-JP" sz="1200" kern="1200" dirty="0">
                <a:solidFill>
                  <a:schemeClr val="tx1"/>
                </a:solidFill>
                <a:effectLst/>
                <a:latin typeface="+mn-lt"/>
                <a:ea typeface="+mn-ea"/>
                <a:cs typeface="+mn-cs"/>
              </a:rPr>
              <a:t>2</a:t>
            </a:r>
            <a:r>
              <a:rPr lang="ja-JP" altLang="ja-JP" sz="1200" kern="1200" dirty="0">
                <a:solidFill>
                  <a:schemeClr val="tx1"/>
                </a:solidFill>
                <a:effectLst/>
                <a:latin typeface="+mn-lt"/>
                <a:ea typeface="+mn-ea"/>
                <a:cs typeface="+mn-cs"/>
              </a:rPr>
              <a:t>つを挙げる。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このような行動が社会を動かす力になる。「知っている」ことが、すでに大事な一歩になる。</a:t>
            </a:r>
          </a:p>
        </p:txBody>
      </p:sp>
      <p:sp>
        <p:nvSpPr>
          <p:cNvPr id="4" name="Slide Number Placeholder 3"/>
          <p:cNvSpPr>
            <a:spLocks noGrp="1"/>
          </p:cNvSpPr>
          <p:nvPr>
            <p:ph type="sldNum" sz="quarter" idx="5"/>
          </p:nvPr>
        </p:nvSpPr>
        <p:spPr/>
        <p:txBody>
          <a:bodyPr/>
          <a:lstStyle/>
          <a:p>
            <a:fld id="{973C5326-14FF-44F7-ABE7-5076B92053A2}" type="slidenum">
              <a:t>18</a:t>
            </a:fld>
            <a:endParaRPr lang="en-US"/>
          </a:p>
        </p:txBody>
      </p:sp>
    </p:spTree>
    <p:extLst>
      <p:ext uri="{BB962C8B-B14F-4D97-AF65-F5344CB8AC3E}">
        <p14:creationId xmlns:p14="http://schemas.microsoft.com/office/powerpoint/2010/main" val="272630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解決案（詳しい説明）</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選挙の解決例を詳しく説明する。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薬が使えるようになるまでには非常に多くのステップがあり、約</a:t>
            </a:r>
            <a:r>
              <a:rPr lang="en-US" altLang="ja-JP" sz="1200" kern="1200" dirty="0">
                <a:solidFill>
                  <a:schemeClr val="tx1"/>
                </a:solidFill>
                <a:effectLst/>
                <a:latin typeface="+mn-lt"/>
                <a:ea typeface="+mn-ea"/>
                <a:cs typeface="+mn-cs"/>
              </a:rPr>
              <a:t>9~16</a:t>
            </a:r>
            <a:r>
              <a:rPr lang="ja-JP" altLang="ja-JP" sz="1200" kern="1200" dirty="0">
                <a:solidFill>
                  <a:schemeClr val="tx1"/>
                </a:solidFill>
                <a:effectLst/>
                <a:latin typeface="+mn-lt"/>
                <a:ea typeface="+mn-ea"/>
                <a:cs typeface="+mn-cs"/>
              </a:rPr>
              <a:t>年もの長い時間をかけて完成する。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この中には多くの制度があり、政府の影響力がとても大きい。</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また、治験には国民の皆さんの参加が不可欠。</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そのため、薬を社会に届けるには政府や国民の協力が必要。</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生徒にとって政治に参加するというのはハードルが高いかもしれないので、まずは情報収集を促す。</a:t>
            </a:r>
            <a:r>
              <a:rPr lang="en-US" altLang="ja-JP" sz="1200" kern="1200" dirty="0">
                <a:solidFill>
                  <a:schemeClr val="tx1"/>
                </a:solidFill>
                <a:effectLst/>
                <a:latin typeface="+mn-lt"/>
                <a:ea typeface="+mn-ea"/>
                <a:cs typeface="+mn-cs"/>
              </a:rPr>
              <a:t> </a:t>
            </a:r>
            <a:endParaRPr lang="ja-JP" altLang="ja-JP" sz="1200" kern="1200" dirty="0">
              <a:solidFill>
                <a:schemeClr val="tx1"/>
              </a:solidFill>
              <a:effectLst/>
              <a:latin typeface="+mn-lt"/>
              <a:ea typeface="+mn-ea"/>
              <a:cs typeface="+mn-cs"/>
            </a:endParaRP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今の日本の政治ではこんなことが行われている、と知るだけでも十分。そこから自分は何が課題だと感じて、こんな将来になったらいいなど想像してもらう。</a:t>
            </a:r>
          </a:p>
        </p:txBody>
      </p:sp>
      <p:sp>
        <p:nvSpPr>
          <p:cNvPr id="4" name="Slide Number Placeholder 3"/>
          <p:cNvSpPr>
            <a:spLocks noGrp="1"/>
          </p:cNvSpPr>
          <p:nvPr>
            <p:ph type="sldNum" sz="quarter" idx="5"/>
          </p:nvPr>
        </p:nvSpPr>
        <p:spPr/>
        <p:txBody>
          <a:bodyPr/>
          <a:lstStyle/>
          <a:p>
            <a:fld id="{973C5326-14FF-44F7-ABE7-5076B92053A2}" type="slidenum">
              <a:t>19</a:t>
            </a:fld>
            <a:endParaRPr lang="en-US"/>
          </a:p>
        </p:txBody>
      </p:sp>
    </p:spTree>
    <p:extLst>
      <p:ext uri="{BB962C8B-B14F-4D97-AF65-F5344CB8AC3E}">
        <p14:creationId xmlns:p14="http://schemas.microsoft.com/office/powerpoint/2010/main" val="103313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どうして中高生が知っておくべきなのか</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中高生の今だからこそ、「無関心」を選ばないでほしい。</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自分の知識を生かして行動してほしい。</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みなさん一人ひとりの知識や行動が、未来の医療を変えるきっかけになる。</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20</a:t>
            </a:fld>
            <a:endParaRPr lang="en-US"/>
          </a:p>
        </p:txBody>
      </p:sp>
    </p:spTree>
    <p:extLst>
      <p:ext uri="{BB962C8B-B14F-4D97-AF65-F5344CB8AC3E}">
        <p14:creationId xmlns:p14="http://schemas.microsoft.com/office/powerpoint/2010/main" val="37245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アイスブレイクのクイズです。適宜ご活用ください。</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3</a:t>
            </a:fld>
            <a:endParaRPr lang="en-US"/>
          </a:p>
        </p:txBody>
      </p:sp>
    </p:spTree>
    <p:extLst>
      <p:ext uri="{BB962C8B-B14F-4D97-AF65-F5344CB8AC3E}">
        <p14:creationId xmlns:p14="http://schemas.microsoft.com/office/powerpoint/2010/main" val="239821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cs typeface="Calibri"/>
              </a:rPr>
              <a:t>探求課題テーマ①</a:t>
            </a:r>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21</a:t>
            </a:fld>
            <a:endParaRPr lang="en-US"/>
          </a:p>
        </p:txBody>
      </p:sp>
    </p:spTree>
    <p:extLst>
      <p:ext uri="{BB962C8B-B14F-4D97-AF65-F5344CB8AC3E}">
        <p14:creationId xmlns:p14="http://schemas.microsoft.com/office/powerpoint/2010/main" val="367500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ea typeface="游ゴシック"/>
              </a:rPr>
              <a:t>探求課題テーマ</a:t>
            </a:r>
            <a:r>
              <a:rPr lang="ja-JP" altLang="en-US">
                <a:ea typeface="游ゴシック"/>
              </a:rPr>
              <a:t>②</a:t>
            </a:r>
            <a:endParaRPr lang="en-US">
              <a:ea typeface="游ゴシック"/>
            </a:endParaRPr>
          </a:p>
        </p:txBody>
      </p:sp>
      <p:sp>
        <p:nvSpPr>
          <p:cNvPr id="4" name="Slide Number Placeholder 3"/>
          <p:cNvSpPr>
            <a:spLocks noGrp="1"/>
          </p:cNvSpPr>
          <p:nvPr>
            <p:ph type="sldNum" sz="quarter" idx="5"/>
          </p:nvPr>
        </p:nvSpPr>
        <p:spPr/>
        <p:txBody>
          <a:bodyPr/>
          <a:lstStyle/>
          <a:p>
            <a:fld id="{973C5326-14FF-44F7-ABE7-5076B92053A2}" type="slidenum">
              <a:t>22</a:t>
            </a:fld>
            <a:endParaRPr lang="en-US"/>
          </a:p>
        </p:txBody>
      </p:sp>
    </p:spTree>
    <p:extLst>
      <p:ext uri="{BB962C8B-B14F-4D97-AF65-F5344CB8AC3E}">
        <p14:creationId xmlns:p14="http://schemas.microsoft.com/office/powerpoint/2010/main" val="159162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rPr>
              <a:t>探求課題テーマ③</a:t>
            </a:r>
            <a:endParaRPr lang="en-US">
              <a:ea typeface="游ゴシック"/>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23</a:t>
            </a:fld>
            <a:endParaRPr lang="en-US"/>
          </a:p>
        </p:txBody>
      </p:sp>
    </p:spTree>
    <p:extLst>
      <p:ext uri="{BB962C8B-B14F-4D97-AF65-F5344CB8AC3E}">
        <p14:creationId xmlns:p14="http://schemas.microsoft.com/office/powerpoint/2010/main" val="228697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rPr>
              <a:t>探求課題テーマ④</a:t>
            </a:r>
            <a:endParaRPr lang="en-US">
              <a:ea typeface="游ゴシック"/>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24</a:t>
            </a:fld>
            <a:endParaRPr lang="en-US"/>
          </a:p>
        </p:txBody>
      </p:sp>
    </p:spTree>
    <p:extLst>
      <p:ext uri="{BB962C8B-B14F-4D97-AF65-F5344CB8AC3E}">
        <p14:creationId xmlns:p14="http://schemas.microsoft.com/office/powerpoint/2010/main" val="4107061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ea typeface="游ゴシック"/>
              </a:rPr>
              <a:t>探求課題テーマ</a:t>
            </a:r>
            <a:r>
              <a:rPr lang="ja-JP" altLang="en-US">
                <a:ea typeface="游ゴシック"/>
              </a:rPr>
              <a:t>⑤</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25</a:t>
            </a:fld>
            <a:endParaRPr lang="en-US"/>
          </a:p>
        </p:txBody>
      </p:sp>
    </p:spTree>
    <p:extLst>
      <p:ext uri="{BB962C8B-B14F-4D97-AF65-F5344CB8AC3E}">
        <p14:creationId xmlns:p14="http://schemas.microsoft.com/office/powerpoint/2010/main" val="222521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ea typeface="游ゴシック"/>
              </a:rPr>
              <a:t>私たちはInnovation for NEW HOPEという活動の一環でこの資材を作成しました。</a:t>
            </a:r>
            <a:endParaRPr lang="en-US" altLang="ja-JP" dirty="0">
              <a:ea typeface="游ゴシック"/>
            </a:endParaRPr>
          </a:p>
          <a:p>
            <a:r>
              <a:rPr lang="ja-JP" altLang="ja-JP" sz="1200" kern="1200" dirty="0">
                <a:solidFill>
                  <a:schemeClr val="tx1"/>
                </a:solidFill>
                <a:effectLst/>
                <a:latin typeface="+mn-lt"/>
                <a:ea typeface="+mn-ea"/>
                <a:cs typeface="+mn-cs"/>
              </a:rPr>
              <a:t>私達が行っている</a:t>
            </a:r>
            <a:r>
              <a:rPr lang="en-US" altLang="ja-JP" sz="1200" kern="1200" dirty="0">
                <a:solidFill>
                  <a:schemeClr val="tx1"/>
                </a:solidFill>
                <a:effectLst/>
                <a:latin typeface="+mn-lt"/>
                <a:ea typeface="+mn-ea"/>
                <a:cs typeface="+mn-cs"/>
              </a:rPr>
              <a:t>Innovation for NEW HOPE</a:t>
            </a:r>
            <a:r>
              <a:rPr lang="ja-JP" altLang="ja-JP" sz="1200" kern="1200" dirty="0">
                <a:solidFill>
                  <a:schemeClr val="tx1"/>
                </a:solidFill>
                <a:effectLst/>
                <a:latin typeface="+mn-lt"/>
                <a:ea typeface="+mn-ea"/>
                <a:cs typeface="+mn-cs"/>
              </a:rPr>
              <a:t>活動についてもご紹介いただけますと幸いです。</a:t>
            </a:r>
          </a:p>
          <a:p>
            <a:r>
              <a:rPr lang="ja-JP" altLang="en-US" sz="1200" kern="1200" dirty="0">
                <a:solidFill>
                  <a:schemeClr val="tx1"/>
                </a:solidFill>
                <a:effectLst/>
                <a:latin typeface="+mn-lt"/>
                <a:ea typeface="+mn-ea"/>
                <a:cs typeface="+mn-cs"/>
              </a:rPr>
              <a:t>・</a:t>
            </a:r>
            <a:r>
              <a:rPr lang="en-US" altLang="ja-JP" sz="1200" kern="1200" dirty="0">
                <a:solidFill>
                  <a:schemeClr val="tx1"/>
                </a:solidFill>
                <a:effectLst/>
                <a:latin typeface="+mn-lt"/>
                <a:ea typeface="+mn-ea"/>
                <a:cs typeface="+mn-cs"/>
              </a:rPr>
              <a:t>Innovation for NEW HOPE</a:t>
            </a:r>
            <a:r>
              <a:rPr lang="ja-JP" altLang="ja-JP" sz="1200" kern="1200" dirty="0">
                <a:solidFill>
                  <a:schemeClr val="tx1"/>
                </a:solidFill>
                <a:effectLst/>
                <a:latin typeface="+mn-lt"/>
                <a:ea typeface="+mn-ea"/>
                <a:cs typeface="+mn-cs"/>
              </a:rPr>
              <a:t>では、日本で最先端の治療法が</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日でも早く、継続して届く社会の実現を目指して様々な活動をしています。</a:t>
            </a:r>
            <a:endParaRPr lang="en-US" dirty="0">
              <a:ea typeface="游ゴシック"/>
            </a:endParaRPr>
          </a:p>
        </p:txBody>
      </p:sp>
      <p:sp>
        <p:nvSpPr>
          <p:cNvPr id="4" name="Slide Number Placeholder 3"/>
          <p:cNvSpPr>
            <a:spLocks noGrp="1"/>
          </p:cNvSpPr>
          <p:nvPr>
            <p:ph type="sldNum" sz="quarter" idx="5"/>
          </p:nvPr>
        </p:nvSpPr>
        <p:spPr/>
        <p:txBody>
          <a:bodyPr/>
          <a:lstStyle/>
          <a:p>
            <a:fld id="{973C5326-14FF-44F7-ABE7-5076B92053A2}" type="slidenum">
              <a:t>26</a:t>
            </a:fld>
            <a:endParaRPr lang="en-US"/>
          </a:p>
        </p:txBody>
      </p:sp>
    </p:spTree>
    <p:extLst>
      <p:ext uri="{BB962C8B-B14F-4D97-AF65-F5344CB8AC3E}">
        <p14:creationId xmlns:p14="http://schemas.microsoft.com/office/powerpoint/2010/main" val="589539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具体的には、医療の現状を知り、考える活動やドラッグラグやドラッグロス解消に向けた発信活動を行っています。大学生向けにすごろくを作ったりシニア世代向けに健康川柳を作ったりして、より良い医療が届く社会を目指して活動しています。</a:t>
            </a:r>
            <a:endParaRPr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本日の講義内容を身近な人</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人以上に話すように促していただきたいです。そうすることで、自分自身の考えが深まるだけでなく、ドラッグラグ・ドラッグロスが一歩解消に近づきます。そうなれば、資材を作成した私達としては嬉しい限りです</a:t>
            </a:r>
            <a:r>
              <a:rPr lang="ja-JP" altLang="en-US" sz="1200" kern="1200" dirty="0">
                <a:solidFill>
                  <a:schemeClr val="tx1"/>
                </a:solidFill>
                <a:effectLst/>
                <a:latin typeface="+mn-lt"/>
                <a:ea typeface="+mn-ea"/>
                <a:cs typeface="+mn-cs"/>
              </a:rPr>
              <a:t>。</a:t>
            </a:r>
            <a:endParaRPr lang="ja-JP" altLang="ja-JP" sz="14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27</a:t>
            </a:fld>
            <a:endParaRPr lang="en-US"/>
          </a:p>
        </p:txBody>
      </p:sp>
    </p:spTree>
    <p:extLst>
      <p:ext uri="{BB962C8B-B14F-4D97-AF65-F5344CB8AC3E}">
        <p14:creationId xmlns:p14="http://schemas.microsoft.com/office/powerpoint/2010/main" val="1232438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rPr>
              <a:t>以上、講義は終了です。</a:t>
            </a:r>
            <a:endParaRPr lang="ja-JP" altLang="en-US">
              <a:ea typeface="游ゴシック"/>
              <a:cs typeface="Calibri"/>
            </a:endParaRPr>
          </a:p>
          <a:p>
            <a:r>
              <a:rPr lang="ja-JP" altLang="en-US">
                <a:ea typeface="游ゴシック"/>
              </a:rPr>
              <a:t>ご清聴ありがとうございました。</a:t>
            </a:r>
            <a:endParaRPr lang="en-US">
              <a:ea typeface="Calibri"/>
              <a:cs typeface="Calibri"/>
            </a:endParaRPr>
          </a:p>
          <a:p>
            <a:endParaRPr lang="ja-JP" altLang="en-US">
              <a:ea typeface="游ゴシック"/>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28</a:t>
            </a:fld>
            <a:endParaRPr lang="en-US"/>
          </a:p>
        </p:txBody>
      </p:sp>
    </p:spTree>
    <p:extLst>
      <p:ext uri="{BB962C8B-B14F-4D97-AF65-F5344CB8AC3E}">
        <p14:creationId xmlns:p14="http://schemas.microsoft.com/office/powerpoint/2010/main" val="352327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t>アイスブレイクのクイズです。適宜ご活用ください。</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4</a:t>
            </a:fld>
            <a:endParaRPr lang="en-US"/>
          </a:p>
        </p:txBody>
      </p:sp>
    </p:spTree>
    <p:extLst>
      <p:ext uri="{BB962C8B-B14F-4D97-AF65-F5344CB8AC3E}">
        <p14:creationId xmlns:p14="http://schemas.microsoft.com/office/powerpoint/2010/main" val="126251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授業の目標・内容を説明</a:t>
            </a:r>
            <a:endParaRPr lang="ja-JP" altLang="ja-JP" sz="1400" kern="1200" dirty="0">
              <a:solidFill>
                <a:schemeClr val="tx1"/>
              </a:solidFill>
              <a:effectLst/>
              <a:latin typeface="+mn-lt"/>
              <a:ea typeface="+mn-ea"/>
              <a:cs typeface="+mn-cs"/>
            </a:endParaRPr>
          </a:p>
          <a:p>
            <a:r>
              <a:rPr lang="ja-JP" altLang="ja-JP" sz="1200" kern="1200" dirty="0">
                <a:solidFill>
                  <a:schemeClr val="tx1"/>
                </a:solidFill>
                <a:effectLst/>
                <a:latin typeface="+mn-lt"/>
                <a:ea typeface="+mn-ea"/>
                <a:cs typeface="+mn-cs"/>
              </a:rPr>
              <a:t>【ポイント】</a:t>
            </a:r>
            <a:endParaRPr lang="en-US" altLang="ja-JP" sz="1400" kern="1200" dirty="0">
              <a:solidFill>
                <a:schemeClr val="tx1"/>
              </a:solidFill>
              <a:effectLst/>
              <a:latin typeface="+mn-lt"/>
              <a:ea typeface="+mn-ea"/>
              <a:cs typeface="+mn-cs"/>
            </a:endParaRPr>
          </a:p>
          <a:p>
            <a:r>
              <a:rPr lang="ja-JP" altLang="en-US" sz="14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ドラッグラグ・ドラッグロスについて知ってもらい、解決のために一人ひとりができることは何か考えてもらう。</a:t>
            </a:r>
            <a:endParaRPr lang="ja-JP" altLang="ja-JP" sz="1400" kern="1200" dirty="0">
              <a:solidFill>
                <a:schemeClr val="tx1"/>
              </a:solidFill>
              <a:effectLst/>
              <a:latin typeface="+mn-lt"/>
              <a:ea typeface="+mn-ea"/>
              <a:cs typeface="+mn-cs"/>
            </a:endParaRPr>
          </a:p>
          <a:p>
            <a:r>
              <a:rPr lang="en-US" altLang="ja-JP" sz="1000" kern="1200" dirty="0">
                <a:solidFill>
                  <a:schemeClr val="tx1"/>
                </a:solidFill>
                <a:effectLst/>
                <a:latin typeface="+mn-lt"/>
                <a:ea typeface="+mn-ea"/>
                <a:cs typeface="+mn-cs"/>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5</a:t>
            </a:fld>
            <a:endParaRPr lang="en-US"/>
          </a:p>
        </p:txBody>
      </p:sp>
    </p:spTree>
    <p:extLst>
      <p:ext uri="{BB962C8B-B14F-4D97-AF65-F5344CB8AC3E}">
        <p14:creationId xmlns:p14="http://schemas.microsoft.com/office/powerpoint/2010/main" val="389718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薬の進歩について説明</a:t>
            </a:r>
            <a:endParaRPr lang="ja-JP" altLang="ja-JP" sz="1400" kern="1200" dirty="0">
              <a:solidFill>
                <a:schemeClr val="tx1"/>
              </a:solidFill>
              <a:effectLst/>
              <a:latin typeface="+mn-lt"/>
              <a:ea typeface="+mn-ea"/>
              <a:cs typeface="+mn-cs"/>
            </a:endParaRPr>
          </a:p>
          <a:p>
            <a:r>
              <a:rPr lang="ja-JP" altLang="ja-JP" sz="1200" kern="1200" dirty="0">
                <a:solidFill>
                  <a:schemeClr val="tx1"/>
                </a:solidFill>
                <a:effectLst/>
                <a:latin typeface="+mn-lt"/>
                <a:ea typeface="+mn-ea"/>
                <a:cs typeface="+mn-cs"/>
              </a:rPr>
              <a:t>【ポイント】</a:t>
            </a:r>
            <a:endParaRPr lang="en-US" altLang="ja-JP" sz="1400" kern="1200" dirty="0">
              <a:solidFill>
                <a:schemeClr val="tx1"/>
              </a:solidFill>
              <a:effectLst/>
              <a:latin typeface="+mn-lt"/>
              <a:ea typeface="+mn-ea"/>
              <a:cs typeface="+mn-cs"/>
            </a:endParaRPr>
          </a:p>
          <a:p>
            <a:r>
              <a:rPr lang="ja-JP" altLang="en-US" sz="14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スライド記載内容を説明する。</a:t>
            </a:r>
            <a:endParaRPr lang="ja-JP" altLang="ja-JP"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3C5326-14FF-44F7-ABE7-5076B92053A2}" type="slidenum">
              <a:t>6</a:t>
            </a:fld>
            <a:endParaRPr lang="en-US"/>
          </a:p>
        </p:txBody>
      </p:sp>
    </p:spTree>
    <p:extLst>
      <p:ext uri="{BB962C8B-B14F-4D97-AF65-F5344CB8AC3E}">
        <p14:creationId xmlns:p14="http://schemas.microsoft.com/office/powerpoint/2010/main" val="166008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薬がどのように研究開発され、皆さんの元に届くかを説明</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薬になる「種」を見つけ、薬として売り出すまでの流れを「創薬」という。</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薬が販売されるまでには大きく</a:t>
            </a:r>
            <a:r>
              <a:rPr lang="en-US" altLang="ja-JP" sz="1200" kern="1200" dirty="0">
                <a:solidFill>
                  <a:schemeClr val="tx1"/>
                </a:solidFill>
                <a:effectLst/>
                <a:latin typeface="+mn-lt"/>
                <a:ea typeface="+mn-ea"/>
                <a:cs typeface="+mn-cs"/>
              </a:rPr>
              <a:t>4</a:t>
            </a:r>
            <a:r>
              <a:rPr lang="ja-JP" altLang="ja-JP" sz="1200" kern="1200" dirty="0">
                <a:solidFill>
                  <a:schemeClr val="tx1"/>
                </a:solidFill>
                <a:effectLst/>
                <a:latin typeface="+mn-lt"/>
                <a:ea typeface="+mn-ea"/>
                <a:cs typeface="+mn-cs"/>
              </a:rPr>
              <a:t>つの過程がある。</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「基礎研究」「非臨床試験」「治験（臨床試験）」「承認申請・承認取得</a:t>
            </a:r>
            <a:r>
              <a:rPr lang="en-US" altLang="ja-JP" sz="1200" kern="1200" dirty="0">
                <a:solidFill>
                  <a:schemeClr val="tx1"/>
                </a:solidFill>
                <a:effectLst/>
                <a:latin typeface="+mn-lt"/>
                <a:ea typeface="+mn-ea"/>
                <a:cs typeface="+mn-cs"/>
              </a:rPr>
              <a:t> </a:t>
            </a:r>
            <a:r>
              <a:rPr lang="ja-JP" altLang="ja-JP" sz="1200" kern="1200" dirty="0">
                <a:solidFill>
                  <a:schemeClr val="tx1"/>
                </a:solidFill>
                <a:effectLst/>
                <a:latin typeface="+mn-lt"/>
                <a:ea typeface="+mn-ea"/>
                <a:cs typeface="+mn-cs"/>
              </a:rPr>
              <a:t>」の内容をそれぞれ説明。</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これら全ての工程を行うのに</a:t>
            </a:r>
            <a:r>
              <a:rPr lang="en-US" altLang="ja-JP" sz="1200" kern="1200" dirty="0">
                <a:solidFill>
                  <a:schemeClr val="tx1"/>
                </a:solidFill>
                <a:effectLst/>
                <a:latin typeface="+mn-lt"/>
                <a:ea typeface="+mn-ea"/>
                <a:cs typeface="+mn-cs"/>
              </a:rPr>
              <a:t>9-16</a:t>
            </a:r>
            <a:r>
              <a:rPr lang="ja-JP" altLang="ja-JP" sz="1200" kern="1200" dirty="0">
                <a:solidFill>
                  <a:schemeClr val="tx1"/>
                </a:solidFill>
                <a:effectLst/>
                <a:latin typeface="+mn-lt"/>
                <a:ea typeface="+mn-ea"/>
                <a:cs typeface="+mn-cs"/>
              </a:rPr>
              <a:t>年ほどかかる</a:t>
            </a:r>
            <a:r>
              <a:rPr lang="ja-JP" altLang="ja-JP" dirty="0">
                <a:effectLst/>
              </a:rPr>
              <a: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7</a:t>
            </a:fld>
            <a:endParaRPr lang="en-US"/>
          </a:p>
        </p:txBody>
      </p:sp>
    </p:spTree>
    <p:extLst>
      <p:ext uri="{BB962C8B-B14F-4D97-AF65-F5344CB8AC3E}">
        <p14:creationId xmlns:p14="http://schemas.microsoft.com/office/powerpoint/2010/main" val="91656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革新的な治療法について紹介</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革新的な治療法とは、これまでになかった新しいアプローチを用いた治療法。</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これまでの薬は症状に合わせて何度も使わなければならない薬だった。</a:t>
            </a:r>
            <a:br>
              <a:rPr lang="en-US" altLang="ja-JP" sz="1200" kern="1200" dirty="0">
                <a:solidFill>
                  <a:schemeClr val="tx1"/>
                </a:solidFill>
                <a:effectLst/>
                <a:latin typeface="+mn-lt"/>
                <a:ea typeface="+mn-ea"/>
                <a:cs typeface="+mn-cs"/>
              </a:rPr>
            </a:br>
            <a:endParaRPr lang="ja-JP" altLang="ja-JP" sz="1200" kern="1200" dirty="0">
              <a:solidFill>
                <a:schemeClr val="tx1"/>
              </a:solidFill>
              <a:effectLst/>
              <a:latin typeface="+mn-lt"/>
              <a:ea typeface="+mn-ea"/>
              <a:cs typeface="+mn-cs"/>
            </a:endParaRP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遺伝子治療は患者さんの遺伝子に直接アプローチをする治療法。</a:t>
            </a:r>
          </a:p>
          <a:p>
            <a:pPr lvl="0"/>
            <a:r>
              <a:rPr lang="ja-JP" altLang="ja-JP" sz="1200" kern="1200" dirty="0">
                <a:solidFill>
                  <a:schemeClr val="tx1"/>
                </a:solidFill>
                <a:effectLst/>
                <a:latin typeface="+mn-lt"/>
                <a:ea typeface="+mn-ea"/>
                <a:cs typeface="+mn-cs"/>
              </a:rPr>
              <a:t>　</a:t>
            </a:r>
            <a:r>
              <a:rPr lang="en-US" altLang="ja-JP"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遺伝子が変化して起きる病気に対して、遺伝子を補充や調節して、病気の回復を目指す。</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細胞医療は細胞そのものを投与する治療法。</a:t>
            </a:r>
          </a:p>
          <a:p>
            <a:pPr lvl="0"/>
            <a:r>
              <a:rPr lang="ja-JP" altLang="ja-JP" sz="1200" kern="1200" dirty="0">
                <a:solidFill>
                  <a:schemeClr val="tx1"/>
                </a:solidFill>
                <a:effectLst/>
                <a:latin typeface="+mn-lt"/>
                <a:ea typeface="+mn-ea"/>
                <a:cs typeface="+mn-cs"/>
              </a:rPr>
              <a:t>　</a:t>
            </a:r>
            <a:r>
              <a:rPr lang="en-US" altLang="ja-JP"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細胞の減少や機能の低下によって起きる病気に対して、細胞を身体の外から補充することで、病気の回復を目指す。</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どちらも病気の根本へアプローチをかけることで、</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回から数回の治療で長く効果が続くことが期待される点が特徴。</a:t>
            </a:r>
            <a:r>
              <a:rPr lang="ja-JP" altLang="ja-JP" dirty="0">
                <a:effectLst/>
              </a:rPr>
              <a:t> </a:t>
            </a:r>
            <a:endParaRPr lang="en-US" altLang="ja-JP" dirty="0">
              <a:effectLst/>
            </a:endParaRPr>
          </a:p>
          <a:p>
            <a:endParaRPr lang="en-US" altLang="ja-JP" dirty="0">
              <a:effectLst/>
            </a:endParaRPr>
          </a:p>
          <a:p>
            <a:r>
              <a:rPr lang="en-US" altLang="ja-JP" dirty="0">
                <a:effectLst/>
              </a:rPr>
              <a:t>【</a:t>
            </a:r>
            <a:r>
              <a:rPr lang="ja-JP" altLang="en-US" dirty="0">
                <a:effectLst/>
              </a:rPr>
              <a:t>注意点</a:t>
            </a:r>
            <a:r>
              <a:rPr lang="en-US" altLang="ja-JP" dirty="0">
                <a:effectLst/>
              </a:rPr>
              <a:t>】</a:t>
            </a:r>
          </a:p>
          <a:p>
            <a:r>
              <a:rPr lang="ja-JP" altLang="en-US" sz="1200" kern="1200" dirty="0">
                <a:solidFill>
                  <a:schemeClr val="tx1"/>
                </a:solidFill>
                <a:effectLst/>
                <a:latin typeface="+mn-lt"/>
                <a:ea typeface="+mn-ea"/>
                <a:cs typeface="+mn-cs"/>
              </a:rPr>
              <a:t>・</a:t>
            </a:r>
            <a:r>
              <a:rPr lang="en-US" altLang="ja-JP" sz="1200" kern="1200" dirty="0">
                <a:solidFill>
                  <a:schemeClr val="tx1"/>
                </a:solidFill>
                <a:effectLst/>
                <a:latin typeface="+mn-lt"/>
                <a:ea typeface="+mn-ea"/>
                <a:cs typeface="+mn-cs"/>
              </a:rPr>
              <a:t>1</a:t>
            </a:r>
            <a:r>
              <a:rPr lang="ja-JP" altLang="ja-JP" sz="1200" kern="1200" dirty="0">
                <a:solidFill>
                  <a:schemeClr val="tx1"/>
                </a:solidFill>
                <a:effectLst/>
                <a:latin typeface="+mn-lt"/>
                <a:ea typeface="+mn-ea"/>
                <a:cs typeface="+mn-cs"/>
              </a:rPr>
              <a:t>回から数回の治療で長く効果が続くことが</a:t>
            </a:r>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期待される</a:t>
            </a:r>
            <a:r>
              <a:rPr lang="ja-JP" altLang="en-US" sz="1200" kern="1200" dirty="0">
                <a:solidFill>
                  <a:schemeClr val="tx1"/>
                </a:solidFill>
                <a:effectLst/>
                <a:latin typeface="+mn-lt"/>
                <a:ea typeface="+mn-ea"/>
                <a:cs typeface="+mn-cs"/>
              </a:rPr>
              <a:t>“ものであり、「</a:t>
            </a:r>
            <a:r>
              <a:rPr lang="en-US" altLang="ja-JP" sz="1200" kern="1200" dirty="0">
                <a:solidFill>
                  <a:schemeClr val="tx1"/>
                </a:solidFill>
                <a:effectLst/>
                <a:latin typeface="+mn-lt"/>
                <a:ea typeface="+mn-ea"/>
                <a:cs typeface="+mn-cs"/>
              </a:rPr>
              <a:t>1</a:t>
            </a:r>
            <a:r>
              <a:rPr lang="ja-JP" altLang="en-US" sz="1200" kern="1200" dirty="0">
                <a:solidFill>
                  <a:schemeClr val="tx1"/>
                </a:solidFill>
                <a:effectLst/>
                <a:latin typeface="+mn-lt"/>
                <a:ea typeface="+mn-ea"/>
                <a:cs typeface="+mn-cs"/>
              </a:rPr>
              <a:t>回から数回で治る」「効果が続く」等、断定しないこと。</a:t>
            </a:r>
            <a:endParaRPr lang="ja-JP" altLang="ja-JP" dirty="0">
              <a:effectLst/>
            </a:endParaRPr>
          </a:p>
        </p:txBody>
      </p:sp>
      <p:sp>
        <p:nvSpPr>
          <p:cNvPr id="4" name="Slide Number Placeholder 3"/>
          <p:cNvSpPr>
            <a:spLocks noGrp="1"/>
          </p:cNvSpPr>
          <p:nvPr>
            <p:ph type="sldNum" sz="quarter" idx="5"/>
          </p:nvPr>
        </p:nvSpPr>
        <p:spPr/>
        <p:txBody>
          <a:bodyPr/>
          <a:lstStyle/>
          <a:p>
            <a:fld id="{973C5326-14FF-44F7-ABE7-5076B92053A2}" type="slidenum">
              <a:t>8</a:t>
            </a:fld>
            <a:endParaRPr lang="en-US"/>
          </a:p>
        </p:txBody>
      </p:sp>
    </p:spTree>
    <p:extLst>
      <p:ext uri="{BB962C8B-B14F-4D97-AF65-F5344CB8AC3E}">
        <p14:creationId xmlns:p14="http://schemas.microsoft.com/office/powerpoint/2010/main" val="199825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ja-JP" altLang="ja-JP" sz="1200" kern="1200" dirty="0">
                <a:solidFill>
                  <a:schemeClr val="tx1"/>
                </a:solidFill>
                <a:effectLst/>
                <a:latin typeface="+mn-lt"/>
                <a:ea typeface="+mn-ea"/>
                <a:cs typeface="+mn-cs"/>
              </a:rPr>
              <a:t>薬が届かない現状を紹介する動画への導入</a:t>
            </a:r>
          </a:p>
          <a:p>
            <a:r>
              <a:rPr lang="ja-JP" altLang="ja-JP" sz="1200" kern="1200" dirty="0">
                <a:solidFill>
                  <a:schemeClr val="tx1"/>
                </a:solidFill>
                <a:effectLst/>
                <a:latin typeface="+mn-lt"/>
                <a:ea typeface="+mn-ea"/>
                <a:cs typeface="+mn-cs"/>
              </a:rPr>
              <a:t>【ポイント】</a:t>
            </a:r>
          </a:p>
          <a:p>
            <a:pPr lvl="0"/>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新たな薬が作られてきている一方で、私達に薬が届かないことがある。</a:t>
            </a:r>
          </a:p>
          <a:p>
            <a:r>
              <a:rPr lang="ja-JP" altLang="en-US" sz="1200" kern="1200" dirty="0">
                <a:solidFill>
                  <a:schemeClr val="tx1"/>
                </a:solidFill>
                <a:effectLst/>
                <a:latin typeface="+mn-lt"/>
                <a:ea typeface="+mn-ea"/>
                <a:cs typeface="+mn-cs"/>
              </a:rPr>
              <a:t>・</a:t>
            </a:r>
            <a:r>
              <a:rPr lang="ja-JP" altLang="ja-JP" sz="1200" kern="1200" dirty="0">
                <a:solidFill>
                  <a:schemeClr val="tx1"/>
                </a:solidFill>
                <a:effectLst/>
                <a:latin typeface="+mn-lt"/>
                <a:ea typeface="+mn-ea"/>
                <a:cs typeface="+mn-cs"/>
              </a:rPr>
              <a:t>何が問題になっているのか、誰がどんな気持ちで待っているのか、ドラッグラグ・ドラッグロスとは、私達に何ができるかなど、様々な視点で考えながら視聴してもらう。</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9</a:t>
            </a:fld>
            <a:endParaRPr lang="en-US"/>
          </a:p>
        </p:txBody>
      </p:sp>
    </p:spTree>
    <p:extLst>
      <p:ext uri="{BB962C8B-B14F-4D97-AF65-F5344CB8AC3E}">
        <p14:creationId xmlns:p14="http://schemas.microsoft.com/office/powerpoint/2010/main" val="154090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ea typeface="游ゴシック"/>
                <a:cs typeface="Calibri"/>
              </a:rPr>
              <a:t>実際に動画を再生（7分程度）</a:t>
            </a:r>
            <a:endParaRPr lang="en-US">
              <a:ea typeface="Calibri"/>
              <a:cs typeface="Calibri"/>
            </a:endParaRPr>
          </a:p>
        </p:txBody>
      </p:sp>
      <p:sp>
        <p:nvSpPr>
          <p:cNvPr id="4" name="Slide Number Placeholder 3"/>
          <p:cNvSpPr>
            <a:spLocks noGrp="1"/>
          </p:cNvSpPr>
          <p:nvPr>
            <p:ph type="sldNum" sz="quarter" idx="5"/>
          </p:nvPr>
        </p:nvSpPr>
        <p:spPr/>
        <p:txBody>
          <a:bodyPr/>
          <a:lstStyle/>
          <a:p>
            <a:fld id="{973C5326-14FF-44F7-ABE7-5076B92053A2}" type="slidenum">
              <a:t>10</a:t>
            </a:fld>
            <a:endParaRPr lang="en-US"/>
          </a:p>
        </p:txBody>
      </p:sp>
    </p:spTree>
    <p:extLst>
      <p:ext uri="{BB962C8B-B14F-4D97-AF65-F5344CB8AC3E}">
        <p14:creationId xmlns:p14="http://schemas.microsoft.com/office/powerpoint/2010/main" val="295635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youtu.be/oS7SP-GsrIU?si=2NsxccPo3w7C3nhi" TargetMode="External"/><Relationship Id="rId6" Type="http://schemas.openxmlformats.org/officeDocument/2006/relationships/hyperlink" Target="https://www.youtube.com/watch?v=oS7SP-GsrIU&amp;t=5s" TargetMode="External"/><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5.png"/><Relationship Id="rId5" Type="http://schemas.openxmlformats.org/officeDocument/2006/relationships/image" Target="../media/image9.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svg"/><Relationship Id="rId4" Type="http://schemas.openxmlformats.org/officeDocument/2006/relationships/image" Target="../media/image31.svg"/><Relationship Id="rId9" Type="http://schemas.openxmlformats.org/officeDocument/2006/relationships/image" Target="../media/image53.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innovation-for-newhope.com/contents?page=2" TargetMode="External"/><Relationship Id="rId5" Type="http://schemas.openxmlformats.org/officeDocument/2006/relationships/image" Target="../media/image6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49.png"/><Relationship Id="rId10" Type="http://schemas.openxmlformats.org/officeDocument/2006/relationships/image" Target="../media/image66.svg"/><Relationship Id="rId4" Type="http://schemas.openxmlformats.org/officeDocument/2006/relationships/image" Target="../media/image31.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31.sv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mof.go.jp/about_mof/councils/fiscal_system_council/sub-of_fiscal_system/proceedings/material/zaiseia20241113/02.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2.sv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29.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9.sv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svg"/><Relationship Id="rId2" Type="http://schemas.openxmlformats.org/officeDocument/2006/relationships/notesSlide" Target="../notesSlides/notesSlide18.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1.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9.xml"/><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80.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 Id="rId1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9.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86.png"/><Relationship Id="rId4" Type="http://schemas.openxmlformats.org/officeDocument/2006/relationships/image" Target="../media/image79.sv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27.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8.svg"/><Relationship Id="rId4" Type="http://schemas.openxmlformats.org/officeDocument/2006/relationships/image" Target="../media/image4.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svg"/><Relationship Id="rId2" Type="http://schemas.openxmlformats.org/officeDocument/2006/relationships/notesSlide" Target="../notesSlides/notesSlide6.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1.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30.svg"/><Relationship Id="rId9" Type="http://schemas.openxmlformats.org/officeDocument/2006/relationships/image" Target="../media/image34.png"/><Relationship Id="rId1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4.sv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youtu.be/oS7SP-GsrIU?si=2NsxccPo3w7C3nhi" TargetMode="External"/><Relationship Id="rId6" Type="http://schemas.openxmlformats.org/officeDocument/2006/relationships/image" Target="../media/image48.jpe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8FCF7E65-6813-8670-490D-33A6AC55D736}"/>
              </a:ext>
            </a:extLst>
          </p:cNvPr>
          <p:cNvSpPr/>
          <p:nvPr/>
        </p:nvSpPr>
        <p:spPr>
          <a:xfrm rot="21158662" flipH="1">
            <a:off x="2031569" y="2780"/>
            <a:ext cx="14511865" cy="9272146"/>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 name="Freeform 2"/>
          <p:cNvSpPr/>
          <p:nvPr/>
        </p:nvSpPr>
        <p:spPr>
          <a:xfrm rot="-591004">
            <a:off x="9581993" y="1000174"/>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 name="Freeform 3"/>
          <p:cNvSpPr/>
          <p:nvPr/>
        </p:nvSpPr>
        <p:spPr>
          <a:xfrm rot="5755965">
            <a:off x="-1305642" y="73169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5" name="Freeform 5"/>
          <p:cNvSpPr/>
          <p:nvPr/>
        </p:nvSpPr>
        <p:spPr>
          <a:xfrm>
            <a:off x="242333" y="5464643"/>
            <a:ext cx="3480865" cy="4822357"/>
          </a:xfrm>
          <a:custGeom>
            <a:avLst/>
            <a:gdLst/>
            <a:ahLst/>
            <a:cxnLst/>
            <a:rect l="l" t="t" r="r" b="b"/>
            <a:pathLst>
              <a:path w="3480865" h="4822357">
                <a:moveTo>
                  <a:pt x="0" y="0"/>
                </a:moveTo>
                <a:lnTo>
                  <a:pt x="3480865" y="0"/>
                </a:lnTo>
                <a:lnTo>
                  <a:pt x="3480865" y="4822357"/>
                </a:lnTo>
                <a:lnTo>
                  <a:pt x="0" y="48223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6" name="Freeform 6"/>
          <p:cNvSpPr/>
          <p:nvPr/>
        </p:nvSpPr>
        <p:spPr>
          <a:xfrm>
            <a:off x="14694287" y="5328731"/>
            <a:ext cx="3593713" cy="5094181"/>
          </a:xfrm>
          <a:custGeom>
            <a:avLst/>
            <a:gdLst/>
            <a:ahLst/>
            <a:cxnLst/>
            <a:rect l="l" t="t" r="r" b="b"/>
            <a:pathLst>
              <a:path w="3593713" h="5094181">
                <a:moveTo>
                  <a:pt x="0" y="0"/>
                </a:moveTo>
                <a:lnTo>
                  <a:pt x="3593713" y="0"/>
                </a:lnTo>
                <a:lnTo>
                  <a:pt x="3593713" y="5094181"/>
                </a:lnTo>
                <a:lnTo>
                  <a:pt x="0" y="5094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sp>
        <p:nvSpPr>
          <p:cNvPr id="7" name="Freeform 7"/>
          <p:cNvSpPr/>
          <p:nvPr/>
        </p:nvSpPr>
        <p:spPr>
          <a:xfrm>
            <a:off x="-436655" y="1380310"/>
            <a:ext cx="3778768" cy="3807323"/>
          </a:xfrm>
          <a:custGeom>
            <a:avLst/>
            <a:gdLst/>
            <a:ahLst/>
            <a:cxnLst/>
            <a:rect l="l" t="t" r="r" b="b"/>
            <a:pathLst>
              <a:path w="3778768" h="3807323">
                <a:moveTo>
                  <a:pt x="0" y="0"/>
                </a:moveTo>
                <a:lnTo>
                  <a:pt x="3778768" y="0"/>
                </a:lnTo>
                <a:lnTo>
                  <a:pt x="3778768" y="3807323"/>
                </a:lnTo>
                <a:lnTo>
                  <a:pt x="0" y="38073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ja-JP" altLang="en-US"/>
          </a:p>
        </p:txBody>
      </p:sp>
      <p:sp>
        <p:nvSpPr>
          <p:cNvPr id="8" name="Freeform 8"/>
          <p:cNvSpPr/>
          <p:nvPr/>
        </p:nvSpPr>
        <p:spPr>
          <a:xfrm>
            <a:off x="466815" y="328815"/>
            <a:ext cx="1828678" cy="1399770"/>
          </a:xfrm>
          <a:custGeom>
            <a:avLst/>
            <a:gdLst/>
            <a:ahLst/>
            <a:cxnLst/>
            <a:rect l="l" t="t" r="r" b="b"/>
            <a:pathLst>
              <a:path w="1828678" h="1399770">
                <a:moveTo>
                  <a:pt x="0" y="0"/>
                </a:moveTo>
                <a:lnTo>
                  <a:pt x="1828678" y="0"/>
                </a:lnTo>
                <a:lnTo>
                  <a:pt x="1828678" y="1399770"/>
                </a:lnTo>
                <a:lnTo>
                  <a:pt x="0" y="1399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ja-JP" altLang="en-US"/>
          </a:p>
        </p:txBody>
      </p:sp>
      <p:sp>
        <p:nvSpPr>
          <p:cNvPr id="9" name="Freeform 9"/>
          <p:cNvSpPr/>
          <p:nvPr/>
        </p:nvSpPr>
        <p:spPr>
          <a:xfrm>
            <a:off x="15412853" y="-367037"/>
            <a:ext cx="3692894" cy="2316452"/>
          </a:xfrm>
          <a:custGeom>
            <a:avLst/>
            <a:gdLst/>
            <a:ahLst/>
            <a:cxnLst/>
            <a:rect l="l" t="t" r="r" b="b"/>
            <a:pathLst>
              <a:path w="3692894" h="2316452">
                <a:moveTo>
                  <a:pt x="0" y="0"/>
                </a:moveTo>
                <a:lnTo>
                  <a:pt x="3692894" y="0"/>
                </a:lnTo>
                <a:lnTo>
                  <a:pt x="3692894" y="2316451"/>
                </a:lnTo>
                <a:lnTo>
                  <a:pt x="0" y="23164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ja-JP" altLang="en-US"/>
          </a:p>
        </p:txBody>
      </p:sp>
      <p:sp>
        <p:nvSpPr>
          <p:cNvPr id="10" name="Freeform 10"/>
          <p:cNvSpPr/>
          <p:nvPr/>
        </p:nvSpPr>
        <p:spPr>
          <a:xfrm rot="-2146499" flipH="1">
            <a:off x="15676397" y="1828387"/>
            <a:ext cx="2659752" cy="3491322"/>
          </a:xfrm>
          <a:custGeom>
            <a:avLst/>
            <a:gdLst/>
            <a:ahLst/>
            <a:cxnLst/>
            <a:rect l="l" t="t" r="r" b="b"/>
            <a:pathLst>
              <a:path w="2659752" h="3491322">
                <a:moveTo>
                  <a:pt x="2659753" y="0"/>
                </a:moveTo>
                <a:lnTo>
                  <a:pt x="0" y="0"/>
                </a:lnTo>
                <a:lnTo>
                  <a:pt x="0" y="3491322"/>
                </a:lnTo>
                <a:lnTo>
                  <a:pt x="2659753" y="3491322"/>
                </a:lnTo>
                <a:lnTo>
                  <a:pt x="2659753"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11" name="TextBox 11"/>
          <p:cNvSpPr txBox="1"/>
          <p:nvPr/>
        </p:nvSpPr>
        <p:spPr>
          <a:xfrm>
            <a:off x="1844355" y="3424659"/>
            <a:ext cx="14876112" cy="2444113"/>
          </a:xfrm>
          <a:prstGeom prst="rect">
            <a:avLst/>
          </a:prstGeom>
        </p:spPr>
        <p:txBody>
          <a:bodyPr lIns="0" tIns="0" rIns="0" bIns="0" rtlCol="0" anchor="t">
            <a:spAutoFit/>
          </a:bodyPr>
          <a:lstStyle/>
          <a:p>
            <a:pPr algn="ctr">
              <a:lnSpc>
                <a:spcPts val="9660"/>
              </a:lnSpc>
            </a:pPr>
            <a:r>
              <a:rPr lang="ja-JP" altLang="en-US" sz="6900" b="1">
                <a:solidFill>
                  <a:srgbClr val="3B365F"/>
                </a:solidFill>
                <a:latin typeface="Rounded M+ Bold"/>
                <a:ea typeface="Rounded M+ Bold"/>
                <a:cs typeface="Rounded M+ Bold"/>
                <a:sym typeface="Rounded M+ Bold"/>
              </a:rPr>
              <a:t>中高生だからこそ聞いておきたい</a:t>
            </a:r>
            <a:endParaRPr lang="en-US" sz="6900" b="1">
              <a:solidFill>
                <a:srgbClr val="3B365F"/>
              </a:solidFill>
              <a:latin typeface="Rounded M+ Bold"/>
              <a:ea typeface="Rounded M+ Bold"/>
              <a:cs typeface="Rounded M+ Bold"/>
              <a:sym typeface="Rounded M+ Bold"/>
            </a:endParaRPr>
          </a:p>
          <a:p>
            <a:pPr algn="ctr">
              <a:lnSpc>
                <a:spcPts val="9660"/>
              </a:lnSpc>
            </a:pPr>
            <a:r>
              <a:rPr lang="en-US" sz="6900" b="1" err="1">
                <a:solidFill>
                  <a:srgbClr val="3B365F"/>
                </a:solidFill>
                <a:latin typeface="Rounded M+ Bold"/>
                <a:ea typeface="Rounded M+ Bold"/>
                <a:cs typeface="Rounded M+ Bold"/>
                <a:sym typeface="Rounded M+ Bold"/>
              </a:rPr>
              <a:t>医療の話</a:t>
            </a:r>
            <a:endParaRPr lang="en-US" sz="6900" b="1">
              <a:solidFill>
                <a:srgbClr val="3B365F"/>
              </a:solidFill>
              <a:latin typeface="Rounded M+ Bold"/>
              <a:ea typeface="Rounded M+ Bold"/>
              <a:cs typeface="Rounded M+ Bold"/>
              <a:sym typeface="Rounded M+ Bold"/>
            </a:endParaRPr>
          </a:p>
        </p:txBody>
      </p:sp>
      <p:sp>
        <p:nvSpPr>
          <p:cNvPr id="13" name="TextBox 13"/>
          <p:cNvSpPr txBox="1"/>
          <p:nvPr/>
        </p:nvSpPr>
        <p:spPr>
          <a:xfrm>
            <a:off x="1381154" y="6108802"/>
            <a:ext cx="15802513" cy="630044"/>
          </a:xfrm>
          <a:prstGeom prst="rect">
            <a:avLst/>
          </a:prstGeom>
        </p:spPr>
        <p:txBody>
          <a:bodyPr lIns="0" tIns="0" rIns="0" bIns="0" rtlCol="0" anchor="t">
            <a:spAutoFit/>
          </a:bodyPr>
          <a:lstStyle/>
          <a:p>
            <a:pPr algn="ctr">
              <a:lnSpc>
                <a:spcPts val="5152"/>
              </a:lnSpc>
            </a:pPr>
            <a:r>
              <a:rPr lang="en-US" sz="3680" b="1">
                <a:solidFill>
                  <a:srgbClr val="3B365F"/>
                </a:solidFill>
                <a:latin typeface="Rounded M+ Bold"/>
                <a:ea typeface="Rounded M+ Bold"/>
                <a:cs typeface="Rounded M+ Bold"/>
                <a:sym typeface="Rounded M+ Bold"/>
              </a:rPr>
              <a:t>ー</a:t>
            </a:r>
            <a:r>
              <a:rPr lang="en-US" sz="3680" b="1" err="1">
                <a:solidFill>
                  <a:srgbClr val="3B365F"/>
                </a:solidFill>
                <a:latin typeface="Rounded M+ Bold"/>
                <a:ea typeface="Rounded M+ Bold"/>
                <a:cs typeface="Rounded M+ Bold"/>
                <a:sym typeface="Rounded M+ Bold"/>
              </a:rPr>
              <a:t>届かない薬</a:t>
            </a:r>
            <a:r>
              <a:rPr lang="ja-JP" altLang="en-US" sz="3680" b="1">
                <a:solidFill>
                  <a:srgbClr val="3B365F"/>
                </a:solidFill>
                <a:latin typeface="Rounded M+ Bold"/>
                <a:ea typeface="Rounded M+ Bold"/>
                <a:cs typeface="Rounded M+ Bold"/>
                <a:sym typeface="Rounded M+ Bold"/>
              </a:rPr>
              <a:t>の</a:t>
            </a:r>
            <a:r>
              <a:rPr lang="en-US" sz="3680" b="1" err="1">
                <a:solidFill>
                  <a:srgbClr val="3B365F"/>
                </a:solidFill>
                <a:latin typeface="Rounded M+ Bold"/>
                <a:ea typeface="Rounded M+ Bold"/>
                <a:cs typeface="Rounded M+ Bold"/>
                <a:sym typeface="Rounded M+ Bold"/>
              </a:rPr>
              <a:t>現実を知る</a:t>
            </a:r>
            <a:r>
              <a:rPr lang="en-US" sz="3680" b="1">
                <a:solidFill>
                  <a:srgbClr val="3B365F"/>
                </a:solidFill>
                <a:latin typeface="Rounded M+ Bold"/>
                <a:ea typeface="Rounded M+ Bold"/>
                <a:cs typeface="Rounded M+ Bold"/>
                <a:sym typeface="Rounded M+ Bold"/>
              </a:rPr>
              <a:t>ー</a:t>
            </a:r>
          </a:p>
        </p:txBody>
      </p:sp>
      <p:sp>
        <p:nvSpPr>
          <p:cNvPr id="14" name="テキスト ボックス 13">
            <a:extLst>
              <a:ext uri="{FF2B5EF4-FFF2-40B4-BE49-F238E27FC236}">
                <a16:creationId xmlns:a16="http://schemas.microsoft.com/office/drawing/2014/main" id="{43C5656F-0563-2D8A-7AAE-3D496CCF26E7}"/>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3" name="Freeform 3"/>
          <p:cNvSpPr/>
          <p:nvPr/>
        </p:nvSpPr>
        <p:spPr>
          <a:xfrm>
            <a:off x="-232049" y="3390900"/>
            <a:ext cx="2428154" cy="8002923"/>
          </a:xfrm>
          <a:custGeom>
            <a:avLst/>
            <a:gdLst/>
            <a:ahLst/>
            <a:cxnLst/>
            <a:rect l="l" t="t" r="r" b="b"/>
            <a:pathLst>
              <a:path w="2428154" h="8002923">
                <a:moveTo>
                  <a:pt x="0" y="0"/>
                </a:moveTo>
                <a:lnTo>
                  <a:pt x="2428153" y="0"/>
                </a:lnTo>
                <a:lnTo>
                  <a:pt x="2428153" y="8002924"/>
                </a:lnTo>
                <a:lnTo>
                  <a:pt x="0" y="8002924"/>
                </a:lnTo>
                <a:lnTo>
                  <a:pt x="0" y="0"/>
                </a:lnTo>
                <a:close/>
              </a:path>
            </a:pathLst>
          </a:custGeom>
          <a:blipFill>
            <a:blip r:embed="rId4">
              <a:extLst>
                <a:ext uri="{96DAC541-7B7A-43D3-8B79-37D633B846F1}">
                  <asvg:svgBlip xmlns:asvg="http://schemas.microsoft.com/office/drawing/2016/SVG/main" r:embed="rId5"/>
                </a:ext>
              </a:extLst>
            </a:blip>
            <a:stretch>
              <a:fillRect r="-184644"/>
            </a:stretch>
          </a:blipFill>
        </p:spPr>
        <p:txBody>
          <a:bodyPr/>
          <a:lstStyle/>
          <a:p>
            <a:endParaRPr lang="ja-JP" altLang="en-US"/>
          </a:p>
        </p:txBody>
      </p:sp>
      <p:sp>
        <p:nvSpPr>
          <p:cNvPr id="4" name="Freeform 4"/>
          <p:cNvSpPr/>
          <p:nvPr/>
        </p:nvSpPr>
        <p:spPr>
          <a:xfrm>
            <a:off x="15709717" y="3695700"/>
            <a:ext cx="3362376" cy="8002923"/>
          </a:xfrm>
          <a:custGeom>
            <a:avLst/>
            <a:gdLst/>
            <a:ahLst/>
            <a:cxnLst/>
            <a:rect l="l" t="t" r="r" b="b"/>
            <a:pathLst>
              <a:path w="3362376" h="8002923">
                <a:moveTo>
                  <a:pt x="0" y="0"/>
                </a:moveTo>
                <a:lnTo>
                  <a:pt x="3362376" y="0"/>
                </a:lnTo>
                <a:lnTo>
                  <a:pt x="3362376" y="8002923"/>
                </a:lnTo>
                <a:lnTo>
                  <a:pt x="0" y="8002923"/>
                </a:lnTo>
                <a:lnTo>
                  <a:pt x="0" y="0"/>
                </a:lnTo>
                <a:close/>
              </a:path>
            </a:pathLst>
          </a:custGeom>
          <a:blipFill>
            <a:blip r:embed="rId4">
              <a:extLst>
                <a:ext uri="{96DAC541-7B7A-43D3-8B79-37D633B846F1}">
                  <asvg:svgBlip xmlns:asvg="http://schemas.microsoft.com/office/drawing/2016/SVG/main" r:embed="rId5"/>
                </a:ext>
              </a:extLst>
            </a:blip>
            <a:stretch>
              <a:fillRect l="-105557"/>
            </a:stretch>
          </a:blipFill>
        </p:spPr>
        <p:txBody>
          <a:bodyPr/>
          <a:lstStyle/>
          <a:p>
            <a:endParaRPr lang="ja-JP" altLang="en-US"/>
          </a:p>
        </p:txBody>
      </p:sp>
      <p:grpSp>
        <p:nvGrpSpPr>
          <p:cNvPr id="5" name="Group 5"/>
          <p:cNvGrpSpPr/>
          <p:nvPr/>
        </p:nvGrpSpPr>
        <p:grpSpPr>
          <a:xfrm>
            <a:off x="3106102" y="5699760"/>
            <a:ext cx="194310" cy="197167"/>
            <a:chOff x="0" y="0"/>
            <a:chExt cx="259080" cy="262890"/>
          </a:xfrm>
        </p:grpSpPr>
        <p:sp>
          <p:nvSpPr>
            <p:cNvPr id="6" name="Freeform 6"/>
            <p:cNvSpPr/>
            <p:nvPr/>
          </p:nvSpPr>
          <p:spPr>
            <a:xfrm>
              <a:off x="43180" y="46990"/>
              <a:ext cx="161290" cy="167640"/>
            </a:xfrm>
            <a:custGeom>
              <a:avLst/>
              <a:gdLst/>
              <a:ahLst/>
              <a:cxnLst/>
              <a:rect l="l" t="t" r="r" b="b"/>
              <a:pathLst>
                <a:path w="161290" h="167640">
                  <a:moveTo>
                    <a:pt x="161290" y="58420"/>
                  </a:moveTo>
                  <a:cubicBezTo>
                    <a:pt x="157480" y="116840"/>
                    <a:pt x="133350" y="147320"/>
                    <a:pt x="115570" y="157480"/>
                  </a:cubicBezTo>
                  <a:cubicBezTo>
                    <a:pt x="104140" y="165100"/>
                    <a:pt x="91440" y="167640"/>
                    <a:pt x="77470" y="165100"/>
                  </a:cubicBezTo>
                  <a:cubicBezTo>
                    <a:pt x="57150" y="161290"/>
                    <a:pt x="22860" y="144780"/>
                    <a:pt x="11430" y="125730"/>
                  </a:cubicBezTo>
                  <a:cubicBezTo>
                    <a:pt x="0" y="105410"/>
                    <a:pt x="1270" y="67310"/>
                    <a:pt x="7620" y="48260"/>
                  </a:cubicBezTo>
                  <a:cubicBezTo>
                    <a:pt x="11430" y="34290"/>
                    <a:pt x="19050" y="25400"/>
                    <a:pt x="31750" y="17780"/>
                  </a:cubicBezTo>
                  <a:cubicBezTo>
                    <a:pt x="48260" y="7620"/>
                    <a:pt x="87630" y="0"/>
                    <a:pt x="106680" y="3810"/>
                  </a:cubicBezTo>
                  <a:cubicBezTo>
                    <a:pt x="120650" y="6350"/>
                    <a:pt x="140970" y="24130"/>
                    <a:pt x="140970" y="24130"/>
                  </a:cubicBezTo>
                </a:path>
              </a:pathLst>
            </a:custGeom>
            <a:solidFill>
              <a:srgbClr val="94AAB8"/>
            </a:solidFill>
            <a:ln cap="sq">
              <a:noFill/>
              <a:prstDash val="solid"/>
              <a:miter/>
            </a:ln>
          </p:spPr>
          <p:txBody>
            <a:bodyPr/>
            <a:lstStyle/>
            <a:p>
              <a:endParaRPr lang="ja-JP" altLang="en-US"/>
            </a:p>
          </p:txBody>
        </p:sp>
      </p:grpSp>
      <p:grpSp>
        <p:nvGrpSpPr>
          <p:cNvPr id="7" name="Group 7"/>
          <p:cNvGrpSpPr/>
          <p:nvPr/>
        </p:nvGrpSpPr>
        <p:grpSpPr>
          <a:xfrm>
            <a:off x="10100310" y="5636895"/>
            <a:ext cx="739140" cy="760095"/>
            <a:chOff x="0" y="0"/>
            <a:chExt cx="985520" cy="1013460"/>
          </a:xfrm>
        </p:grpSpPr>
        <p:sp>
          <p:nvSpPr>
            <p:cNvPr id="8" name="Freeform 8"/>
            <p:cNvSpPr/>
            <p:nvPr/>
          </p:nvSpPr>
          <p:spPr>
            <a:xfrm>
              <a:off x="48260" y="44450"/>
              <a:ext cx="889000" cy="922020"/>
            </a:xfrm>
            <a:custGeom>
              <a:avLst/>
              <a:gdLst/>
              <a:ahLst/>
              <a:cxnLst/>
              <a:rect l="l" t="t" r="r" b="b"/>
              <a:pathLst>
                <a:path w="889000" h="922020">
                  <a:moveTo>
                    <a:pt x="162560" y="48260"/>
                  </a:moveTo>
                  <a:cubicBezTo>
                    <a:pt x="226060" y="160020"/>
                    <a:pt x="314960" y="284480"/>
                    <a:pt x="394970" y="372110"/>
                  </a:cubicBezTo>
                  <a:cubicBezTo>
                    <a:pt x="483870" y="468630"/>
                    <a:pt x="619760" y="588010"/>
                    <a:pt x="704850" y="654050"/>
                  </a:cubicBezTo>
                  <a:cubicBezTo>
                    <a:pt x="756920" y="695960"/>
                    <a:pt x="808990" y="718820"/>
                    <a:pt x="839470" y="745490"/>
                  </a:cubicBezTo>
                  <a:cubicBezTo>
                    <a:pt x="857250" y="762000"/>
                    <a:pt x="871220" y="775970"/>
                    <a:pt x="878840" y="789940"/>
                  </a:cubicBezTo>
                  <a:cubicBezTo>
                    <a:pt x="883920" y="800100"/>
                    <a:pt x="886460" y="807720"/>
                    <a:pt x="886460" y="819150"/>
                  </a:cubicBezTo>
                  <a:cubicBezTo>
                    <a:pt x="886460" y="834390"/>
                    <a:pt x="882650" y="859790"/>
                    <a:pt x="872490" y="876300"/>
                  </a:cubicBezTo>
                  <a:cubicBezTo>
                    <a:pt x="862330" y="891540"/>
                    <a:pt x="844550" y="906780"/>
                    <a:pt x="826770" y="913130"/>
                  </a:cubicBezTo>
                  <a:cubicBezTo>
                    <a:pt x="808990" y="919480"/>
                    <a:pt x="783590" y="918210"/>
                    <a:pt x="767080" y="915670"/>
                  </a:cubicBezTo>
                  <a:cubicBezTo>
                    <a:pt x="756920" y="913130"/>
                    <a:pt x="749300" y="909320"/>
                    <a:pt x="740410" y="901700"/>
                  </a:cubicBezTo>
                  <a:cubicBezTo>
                    <a:pt x="728980" y="891540"/>
                    <a:pt x="711200" y="872490"/>
                    <a:pt x="706120" y="854710"/>
                  </a:cubicBezTo>
                  <a:cubicBezTo>
                    <a:pt x="699770" y="836930"/>
                    <a:pt x="701040" y="812800"/>
                    <a:pt x="707390" y="795020"/>
                  </a:cubicBezTo>
                  <a:cubicBezTo>
                    <a:pt x="713740" y="777240"/>
                    <a:pt x="731520" y="758190"/>
                    <a:pt x="744220" y="749300"/>
                  </a:cubicBezTo>
                  <a:cubicBezTo>
                    <a:pt x="753110" y="741680"/>
                    <a:pt x="762000" y="739140"/>
                    <a:pt x="772160" y="736600"/>
                  </a:cubicBezTo>
                  <a:cubicBezTo>
                    <a:pt x="781050" y="734060"/>
                    <a:pt x="789940" y="732790"/>
                    <a:pt x="801370" y="734060"/>
                  </a:cubicBezTo>
                  <a:cubicBezTo>
                    <a:pt x="816610" y="736600"/>
                    <a:pt x="842010" y="745490"/>
                    <a:pt x="855980" y="756920"/>
                  </a:cubicBezTo>
                  <a:cubicBezTo>
                    <a:pt x="869950" y="769620"/>
                    <a:pt x="881380" y="789940"/>
                    <a:pt x="885190" y="808990"/>
                  </a:cubicBezTo>
                  <a:cubicBezTo>
                    <a:pt x="889000" y="826770"/>
                    <a:pt x="885190" y="850900"/>
                    <a:pt x="877570" y="867410"/>
                  </a:cubicBezTo>
                  <a:cubicBezTo>
                    <a:pt x="868680" y="883920"/>
                    <a:pt x="852170" y="900430"/>
                    <a:pt x="835660" y="909320"/>
                  </a:cubicBezTo>
                  <a:cubicBezTo>
                    <a:pt x="819150" y="918210"/>
                    <a:pt x="800100" y="922020"/>
                    <a:pt x="777240" y="918210"/>
                  </a:cubicBezTo>
                  <a:cubicBezTo>
                    <a:pt x="741680" y="910590"/>
                    <a:pt x="692150" y="876300"/>
                    <a:pt x="651510" y="847090"/>
                  </a:cubicBezTo>
                  <a:cubicBezTo>
                    <a:pt x="601980" y="811530"/>
                    <a:pt x="543560" y="755650"/>
                    <a:pt x="506730" y="715010"/>
                  </a:cubicBezTo>
                  <a:cubicBezTo>
                    <a:pt x="480060" y="684530"/>
                    <a:pt x="472440" y="656590"/>
                    <a:pt x="444500" y="628650"/>
                  </a:cubicBezTo>
                  <a:cubicBezTo>
                    <a:pt x="408940" y="591820"/>
                    <a:pt x="345440" y="565150"/>
                    <a:pt x="299720" y="521970"/>
                  </a:cubicBezTo>
                  <a:cubicBezTo>
                    <a:pt x="247650" y="473710"/>
                    <a:pt x="199390" y="405130"/>
                    <a:pt x="154940" y="346710"/>
                  </a:cubicBezTo>
                  <a:cubicBezTo>
                    <a:pt x="111760" y="290830"/>
                    <a:pt x="63500" y="226060"/>
                    <a:pt x="36830" y="180340"/>
                  </a:cubicBezTo>
                  <a:cubicBezTo>
                    <a:pt x="20320" y="151130"/>
                    <a:pt x="6350" y="128270"/>
                    <a:pt x="2540" y="104140"/>
                  </a:cubicBezTo>
                  <a:cubicBezTo>
                    <a:pt x="0" y="83820"/>
                    <a:pt x="2540" y="60960"/>
                    <a:pt x="11430" y="44450"/>
                  </a:cubicBezTo>
                  <a:cubicBezTo>
                    <a:pt x="20320" y="27940"/>
                    <a:pt x="39370" y="12700"/>
                    <a:pt x="57150" y="6350"/>
                  </a:cubicBezTo>
                  <a:cubicBezTo>
                    <a:pt x="74930" y="0"/>
                    <a:pt x="100330" y="0"/>
                    <a:pt x="118110" y="7620"/>
                  </a:cubicBezTo>
                  <a:cubicBezTo>
                    <a:pt x="134620" y="13970"/>
                    <a:pt x="162560" y="48260"/>
                    <a:pt x="162560" y="48260"/>
                  </a:cubicBezTo>
                </a:path>
              </a:pathLst>
            </a:custGeom>
            <a:solidFill>
              <a:srgbClr val="94AAB8"/>
            </a:solidFill>
            <a:ln cap="sq">
              <a:noFill/>
              <a:prstDash val="solid"/>
              <a:miter/>
            </a:ln>
          </p:spPr>
          <p:txBody>
            <a:bodyPr/>
            <a:lstStyle/>
            <a:p>
              <a:endParaRPr lang="ja-JP" altLang="en-US"/>
            </a:p>
          </p:txBody>
        </p:sp>
      </p:grpSp>
      <p:grpSp>
        <p:nvGrpSpPr>
          <p:cNvPr id="9" name="Group 9"/>
          <p:cNvGrpSpPr/>
          <p:nvPr/>
        </p:nvGrpSpPr>
        <p:grpSpPr>
          <a:xfrm>
            <a:off x="13270230" y="2882265"/>
            <a:ext cx="192405" cy="199072"/>
            <a:chOff x="0" y="0"/>
            <a:chExt cx="256540" cy="265430"/>
          </a:xfrm>
        </p:grpSpPr>
        <p:sp>
          <p:nvSpPr>
            <p:cNvPr id="10" name="Freeform 10"/>
            <p:cNvSpPr/>
            <p:nvPr/>
          </p:nvSpPr>
          <p:spPr>
            <a:xfrm>
              <a:off x="43180" y="50800"/>
              <a:ext cx="161290" cy="166370"/>
            </a:xfrm>
            <a:custGeom>
              <a:avLst/>
              <a:gdLst/>
              <a:ahLst/>
              <a:cxnLst/>
              <a:rect l="l" t="t" r="r" b="b"/>
              <a:pathLst>
                <a:path w="161290" h="166370">
                  <a:moveTo>
                    <a:pt x="161290" y="57150"/>
                  </a:moveTo>
                  <a:cubicBezTo>
                    <a:pt x="139700" y="144780"/>
                    <a:pt x="128270" y="152400"/>
                    <a:pt x="116840" y="157480"/>
                  </a:cubicBezTo>
                  <a:cubicBezTo>
                    <a:pt x="104140" y="162560"/>
                    <a:pt x="91440" y="166370"/>
                    <a:pt x="77470" y="163830"/>
                  </a:cubicBezTo>
                  <a:cubicBezTo>
                    <a:pt x="58420" y="160020"/>
                    <a:pt x="24130" y="143510"/>
                    <a:pt x="11430" y="124460"/>
                  </a:cubicBezTo>
                  <a:cubicBezTo>
                    <a:pt x="0" y="105410"/>
                    <a:pt x="1270" y="67310"/>
                    <a:pt x="7620" y="48260"/>
                  </a:cubicBezTo>
                  <a:cubicBezTo>
                    <a:pt x="11430" y="34290"/>
                    <a:pt x="21590" y="24130"/>
                    <a:pt x="31750" y="16510"/>
                  </a:cubicBezTo>
                  <a:cubicBezTo>
                    <a:pt x="41910" y="8890"/>
                    <a:pt x="53340" y="1270"/>
                    <a:pt x="67310" y="0"/>
                  </a:cubicBezTo>
                  <a:cubicBezTo>
                    <a:pt x="87630" y="0"/>
                    <a:pt x="140970" y="22860"/>
                    <a:pt x="140970" y="22860"/>
                  </a:cubicBezTo>
                </a:path>
              </a:pathLst>
            </a:custGeom>
            <a:solidFill>
              <a:srgbClr val="94AAB8"/>
            </a:solidFill>
            <a:ln cap="sq">
              <a:noFill/>
              <a:prstDash val="solid"/>
              <a:miter/>
            </a:ln>
          </p:spPr>
          <p:txBody>
            <a:bodyPr/>
            <a:lstStyle/>
            <a:p>
              <a:endParaRPr lang="ja-JP" altLang="en-US"/>
            </a:p>
          </p:txBody>
        </p:sp>
      </p:grpSp>
      <p:grpSp>
        <p:nvGrpSpPr>
          <p:cNvPr id="13" name="Group 13"/>
          <p:cNvGrpSpPr/>
          <p:nvPr/>
        </p:nvGrpSpPr>
        <p:grpSpPr>
          <a:xfrm>
            <a:off x="6782753" y="6224588"/>
            <a:ext cx="1232535" cy="718185"/>
            <a:chOff x="0" y="0"/>
            <a:chExt cx="1643380" cy="957580"/>
          </a:xfrm>
        </p:grpSpPr>
        <p:sp>
          <p:nvSpPr>
            <p:cNvPr id="14" name="Freeform 14"/>
            <p:cNvSpPr/>
            <p:nvPr/>
          </p:nvSpPr>
          <p:spPr>
            <a:xfrm>
              <a:off x="44450" y="50800"/>
              <a:ext cx="1551940" cy="857250"/>
            </a:xfrm>
            <a:custGeom>
              <a:avLst/>
              <a:gdLst/>
              <a:ahLst/>
              <a:cxnLst/>
              <a:rect l="l" t="t" r="r" b="b"/>
              <a:pathLst>
                <a:path w="1551940" h="857250">
                  <a:moveTo>
                    <a:pt x="123190" y="8890"/>
                  </a:moveTo>
                  <a:cubicBezTo>
                    <a:pt x="278130" y="78740"/>
                    <a:pt x="505460" y="128270"/>
                    <a:pt x="612140" y="167640"/>
                  </a:cubicBezTo>
                  <a:cubicBezTo>
                    <a:pt x="680720" y="194310"/>
                    <a:pt x="709930" y="218440"/>
                    <a:pt x="777240" y="247650"/>
                  </a:cubicBezTo>
                  <a:cubicBezTo>
                    <a:pt x="877570" y="290830"/>
                    <a:pt x="1083310" y="353060"/>
                    <a:pt x="1162050" y="392430"/>
                  </a:cubicBezTo>
                  <a:cubicBezTo>
                    <a:pt x="1200150" y="411480"/>
                    <a:pt x="1207770" y="417830"/>
                    <a:pt x="1240790" y="444500"/>
                  </a:cubicBezTo>
                  <a:cubicBezTo>
                    <a:pt x="1310640" y="497840"/>
                    <a:pt x="1506220" y="656590"/>
                    <a:pt x="1539240" y="718820"/>
                  </a:cubicBezTo>
                  <a:cubicBezTo>
                    <a:pt x="1551940" y="744220"/>
                    <a:pt x="1549400" y="763270"/>
                    <a:pt x="1546860" y="779780"/>
                  </a:cubicBezTo>
                  <a:cubicBezTo>
                    <a:pt x="1545590" y="791210"/>
                    <a:pt x="1543050" y="798830"/>
                    <a:pt x="1536700" y="807720"/>
                  </a:cubicBezTo>
                  <a:cubicBezTo>
                    <a:pt x="1526540" y="821690"/>
                    <a:pt x="1506220" y="840740"/>
                    <a:pt x="1490980" y="848360"/>
                  </a:cubicBezTo>
                  <a:cubicBezTo>
                    <a:pt x="1480820" y="853440"/>
                    <a:pt x="1471930" y="854710"/>
                    <a:pt x="1461770" y="855980"/>
                  </a:cubicBezTo>
                  <a:cubicBezTo>
                    <a:pt x="1451610" y="855980"/>
                    <a:pt x="1441450" y="855980"/>
                    <a:pt x="1431290" y="853440"/>
                  </a:cubicBezTo>
                  <a:cubicBezTo>
                    <a:pt x="1416050" y="847090"/>
                    <a:pt x="1391920" y="835660"/>
                    <a:pt x="1380490" y="820420"/>
                  </a:cubicBezTo>
                  <a:cubicBezTo>
                    <a:pt x="1367790" y="805180"/>
                    <a:pt x="1360170" y="782320"/>
                    <a:pt x="1360170" y="763270"/>
                  </a:cubicBezTo>
                  <a:cubicBezTo>
                    <a:pt x="1358900" y="744220"/>
                    <a:pt x="1369060" y="720090"/>
                    <a:pt x="1377950" y="706120"/>
                  </a:cubicBezTo>
                  <a:cubicBezTo>
                    <a:pt x="1383030" y="695960"/>
                    <a:pt x="1389380" y="689610"/>
                    <a:pt x="1399540" y="684530"/>
                  </a:cubicBezTo>
                  <a:cubicBezTo>
                    <a:pt x="1413510" y="675640"/>
                    <a:pt x="1437640" y="665480"/>
                    <a:pt x="1456690" y="666750"/>
                  </a:cubicBezTo>
                  <a:cubicBezTo>
                    <a:pt x="1475740" y="666750"/>
                    <a:pt x="1498600" y="675640"/>
                    <a:pt x="1513840" y="687070"/>
                  </a:cubicBezTo>
                  <a:cubicBezTo>
                    <a:pt x="1529080" y="699770"/>
                    <a:pt x="1541780" y="720090"/>
                    <a:pt x="1545590" y="739140"/>
                  </a:cubicBezTo>
                  <a:cubicBezTo>
                    <a:pt x="1550670" y="756920"/>
                    <a:pt x="1545590" y="783590"/>
                    <a:pt x="1540510" y="798830"/>
                  </a:cubicBezTo>
                  <a:cubicBezTo>
                    <a:pt x="1536700" y="810260"/>
                    <a:pt x="1532890" y="816610"/>
                    <a:pt x="1524000" y="824230"/>
                  </a:cubicBezTo>
                  <a:cubicBezTo>
                    <a:pt x="1512570" y="835660"/>
                    <a:pt x="1490980" y="850900"/>
                    <a:pt x="1471930" y="854710"/>
                  </a:cubicBezTo>
                  <a:cubicBezTo>
                    <a:pt x="1452880" y="857250"/>
                    <a:pt x="1433830" y="855980"/>
                    <a:pt x="1412240" y="845820"/>
                  </a:cubicBezTo>
                  <a:cubicBezTo>
                    <a:pt x="1376680" y="830580"/>
                    <a:pt x="1322070" y="778510"/>
                    <a:pt x="1287780" y="744220"/>
                  </a:cubicBezTo>
                  <a:cubicBezTo>
                    <a:pt x="1258570" y="715010"/>
                    <a:pt x="1245870" y="684530"/>
                    <a:pt x="1215390" y="656590"/>
                  </a:cubicBezTo>
                  <a:cubicBezTo>
                    <a:pt x="1177290" y="622300"/>
                    <a:pt x="1141730" y="594360"/>
                    <a:pt x="1075690" y="556260"/>
                  </a:cubicBezTo>
                  <a:cubicBezTo>
                    <a:pt x="942340" y="481330"/>
                    <a:pt x="579120" y="328930"/>
                    <a:pt x="434340" y="281940"/>
                  </a:cubicBezTo>
                  <a:cubicBezTo>
                    <a:pt x="363220" y="260350"/>
                    <a:pt x="327660" y="265430"/>
                    <a:pt x="270510" y="247650"/>
                  </a:cubicBezTo>
                  <a:cubicBezTo>
                    <a:pt x="200660" y="227330"/>
                    <a:pt x="90170" y="189230"/>
                    <a:pt x="48260" y="160020"/>
                  </a:cubicBezTo>
                  <a:cubicBezTo>
                    <a:pt x="26670" y="146050"/>
                    <a:pt x="13970" y="133350"/>
                    <a:pt x="7620" y="116840"/>
                  </a:cubicBezTo>
                  <a:cubicBezTo>
                    <a:pt x="0" y="99060"/>
                    <a:pt x="0" y="73660"/>
                    <a:pt x="6350" y="57150"/>
                  </a:cubicBezTo>
                  <a:cubicBezTo>
                    <a:pt x="12700" y="39370"/>
                    <a:pt x="30480" y="20320"/>
                    <a:pt x="44450" y="11430"/>
                  </a:cubicBezTo>
                  <a:cubicBezTo>
                    <a:pt x="57150" y="3810"/>
                    <a:pt x="71120" y="1270"/>
                    <a:pt x="83820" y="0"/>
                  </a:cubicBezTo>
                  <a:cubicBezTo>
                    <a:pt x="96520" y="0"/>
                    <a:pt x="123190" y="8890"/>
                    <a:pt x="123190" y="8890"/>
                  </a:cubicBezTo>
                </a:path>
              </a:pathLst>
            </a:custGeom>
            <a:solidFill>
              <a:srgbClr val="94AAB8"/>
            </a:solidFill>
            <a:ln cap="sq">
              <a:noFill/>
              <a:prstDash val="solid"/>
              <a:miter/>
            </a:ln>
          </p:spPr>
          <p:txBody>
            <a:bodyPr/>
            <a:lstStyle/>
            <a:p>
              <a:endParaRPr lang="ja-JP" altLang="en-US"/>
            </a:p>
          </p:txBody>
        </p:sp>
      </p:grpSp>
      <p:sp>
        <p:nvSpPr>
          <p:cNvPr id="15" name="TextBox 15"/>
          <p:cNvSpPr txBox="1"/>
          <p:nvPr/>
        </p:nvSpPr>
        <p:spPr>
          <a:xfrm>
            <a:off x="2778687" y="386834"/>
            <a:ext cx="12730623" cy="927113"/>
          </a:xfrm>
          <a:prstGeom prst="rect">
            <a:avLst/>
          </a:prstGeom>
        </p:spPr>
        <p:txBody>
          <a:bodyPr lIns="0" tIns="0" rIns="0" bIns="0" rtlCol="0" anchor="t">
            <a:spAutoFit/>
          </a:bodyPr>
          <a:lstStyle/>
          <a:p>
            <a:pPr algn="ctr">
              <a:lnSpc>
                <a:spcPts val="7699"/>
              </a:lnSpc>
            </a:pPr>
            <a:r>
              <a:rPr lang="en-US" altLang="ja-JP" sz="5450" b="1">
                <a:solidFill>
                  <a:srgbClr val="3B365F"/>
                </a:solidFill>
                <a:latin typeface="Rounded M+ Bold"/>
                <a:ea typeface="Rounded M+ Bold"/>
                <a:cs typeface="Rounded M+ Bold"/>
                <a:sym typeface="Rounded M+ Bold"/>
              </a:rPr>
              <a:t>🎥</a:t>
            </a:r>
            <a:r>
              <a:rPr lang="ja-JP" altLang="en-US" sz="5450" b="1">
                <a:solidFill>
                  <a:srgbClr val="3B365F"/>
                </a:solidFill>
                <a:latin typeface="Rounded M+ Bold"/>
                <a:ea typeface="Rounded M+ Bold"/>
                <a:cs typeface="Rounded M+ Bold"/>
                <a:sym typeface="Rounded M+ Bold"/>
              </a:rPr>
              <a:t>動画</a:t>
            </a:r>
            <a:r>
              <a:rPr lang="en-US" altLang="ja-JP" sz="5450" b="1">
                <a:solidFill>
                  <a:srgbClr val="3B365F"/>
                </a:solidFill>
                <a:latin typeface="Rounded M+ Bold"/>
                <a:ea typeface="Rounded M+ Bold"/>
                <a:cs typeface="Rounded M+ Bold"/>
                <a:sym typeface="Rounded M+ Bold"/>
              </a:rPr>
              <a:t>『</a:t>
            </a:r>
            <a:r>
              <a:rPr lang="en-US" altLang="ja-JP" sz="5450" b="1">
                <a:solidFill>
                  <a:srgbClr val="3B365F"/>
                </a:solidFill>
                <a:latin typeface="Rounded M+ Bold"/>
                <a:ea typeface="Rounded M+ Bold"/>
                <a:cs typeface="Rounded M+ Bold"/>
                <a:sym typeface="Rounded M+ Bold"/>
                <a:hlinkClick r:id="rId6"/>
              </a:rPr>
              <a:t>待ちびと</a:t>
            </a:r>
            <a:r>
              <a:rPr lang="en-US" altLang="ja-JP" sz="5450" b="1">
                <a:solidFill>
                  <a:srgbClr val="3B365F"/>
                </a:solidFill>
                <a:latin typeface="Rounded M+ Bold"/>
                <a:ea typeface="Rounded M+ Bold"/>
                <a:cs typeface="Rounded M+ Bold"/>
                <a:sym typeface="Rounded M+ Bold"/>
              </a:rPr>
              <a:t>』</a:t>
            </a:r>
            <a:r>
              <a:rPr lang="en-US" altLang="ja-JP" sz="5450" b="1" err="1">
                <a:solidFill>
                  <a:srgbClr val="3B365F"/>
                </a:solidFill>
                <a:latin typeface="Rounded M+ Bold"/>
                <a:ea typeface="Rounded M+ Bold"/>
                <a:cs typeface="Rounded M+ Bold"/>
                <a:sym typeface="Rounded M+ Bold"/>
              </a:rPr>
              <a:t>を見て考えよ</a:t>
            </a:r>
            <a:r>
              <a:rPr lang="en-US" sz="5450" b="1" err="1">
                <a:solidFill>
                  <a:srgbClr val="3B365F"/>
                </a:solidFill>
                <a:latin typeface="Rounded M+ Bold"/>
                <a:ea typeface="Rounded M+ Bold"/>
                <a:cs typeface="Rounded M+ Bold"/>
                <a:sym typeface="Rounded M+"/>
              </a:rPr>
              <a:t>う</a:t>
            </a:r>
          </a:p>
        </p:txBody>
      </p:sp>
      <p:sp>
        <p:nvSpPr>
          <p:cNvPr id="16" name="TextBox 16"/>
          <p:cNvSpPr txBox="1"/>
          <p:nvPr/>
        </p:nvSpPr>
        <p:spPr>
          <a:xfrm>
            <a:off x="17171994"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10</a:t>
            </a:r>
          </a:p>
        </p:txBody>
      </p:sp>
      <p:pic>
        <p:nvPicPr>
          <p:cNvPr id="17" name="Picture 17"/>
          <p:cNvPicPr>
            <a:picLocks noChangeAspect="1"/>
          </p:cNvPicPr>
          <p:nvPr>
            <a:videoFile r:link="rId1"/>
          </p:nvPr>
        </p:nvPicPr>
        <p:blipFill>
          <a:blip r:embed="rId7"/>
          <a:stretch>
            <a:fillRect/>
          </a:stretch>
        </p:blipFill>
        <p:spPr>
          <a:xfrm>
            <a:off x="1792463" y="1516615"/>
            <a:ext cx="14703073" cy="8307236"/>
          </a:xfrm>
          <a:prstGeom prst="rect">
            <a:avLst/>
          </a:prstGeom>
        </p:spPr>
      </p:pic>
      <p:sp>
        <p:nvSpPr>
          <p:cNvPr id="18" name="テキスト ボックス 17">
            <a:extLst>
              <a:ext uri="{FF2B5EF4-FFF2-40B4-BE49-F238E27FC236}">
                <a16:creationId xmlns:a16="http://schemas.microsoft.com/office/drawing/2014/main" id="{CAB0612F-D415-B956-4E47-D8A5A1396D0C}"/>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051817" flipH="1">
            <a:off x="9586427" y="1070874"/>
            <a:ext cx="16969622" cy="10651463"/>
          </a:xfrm>
          <a:custGeom>
            <a:avLst/>
            <a:gdLst/>
            <a:ahLst/>
            <a:cxnLst/>
            <a:rect l="l" t="t" r="r" b="b"/>
            <a:pathLst>
              <a:path w="16969622" h="10651463">
                <a:moveTo>
                  <a:pt x="16969623" y="0"/>
                </a:moveTo>
                <a:lnTo>
                  <a:pt x="0" y="0"/>
                </a:lnTo>
                <a:lnTo>
                  <a:pt x="0" y="10651463"/>
                </a:lnTo>
                <a:lnTo>
                  <a:pt x="16969623" y="10651463"/>
                </a:lnTo>
                <a:lnTo>
                  <a:pt x="1696962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rot="-5400000" flipH="1">
            <a:off x="16453451" y="533688"/>
            <a:ext cx="1611698" cy="1623877"/>
          </a:xfrm>
          <a:custGeom>
            <a:avLst/>
            <a:gdLst/>
            <a:ahLst/>
            <a:cxnLst/>
            <a:rect l="l" t="t" r="r" b="b"/>
            <a:pathLst>
              <a:path w="1611698" h="1623877">
                <a:moveTo>
                  <a:pt x="1611698" y="0"/>
                </a:moveTo>
                <a:lnTo>
                  <a:pt x="0" y="0"/>
                </a:lnTo>
                <a:lnTo>
                  <a:pt x="0" y="1623877"/>
                </a:lnTo>
                <a:lnTo>
                  <a:pt x="1611698" y="1623877"/>
                </a:lnTo>
                <a:lnTo>
                  <a:pt x="161169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4" name="Freeform 4"/>
          <p:cNvSpPr/>
          <p:nvPr/>
        </p:nvSpPr>
        <p:spPr>
          <a:xfrm>
            <a:off x="178970" y="8833277"/>
            <a:ext cx="1899164" cy="1453723"/>
          </a:xfrm>
          <a:custGeom>
            <a:avLst/>
            <a:gdLst/>
            <a:ahLst/>
            <a:cxnLst/>
            <a:rect l="l" t="t" r="r" b="b"/>
            <a:pathLst>
              <a:path w="1899164" h="1453723">
                <a:moveTo>
                  <a:pt x="0" y="0"/>
                </a:moveTo>
                <a:lnTo>
                  <a:pt x="1899164" y="0"/>
                </a:lnTo>
                <a:lnTo>
                  <a:pt x="1899164" y="1453723"/>
                </a:lnTo>
                <a:lnTo>
                  <a:pt x="0" y="1453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5" name="Freeform 5"/>
          <p:cNvSpPr/>
          <p:nvPr/>
        </p:nvSpPr>
        <p:spPr>
          <a:xfrm>
            <a:off x="1110259" y="2789968"/>
            <a:ext cx="4100924" cy="1133346"/>
          </a:xfrm>
          <a:custGeom>
            <a:avLst/>
            <a:gdLst/>
            <a:ahLst/>
            <a:cxnLst/>
            <a:rect l="l" t="t" r="r" b="b"/>
            <a:pathLst>
              <a:path w="4100924" h="1133346">
                <a:moveTo>
                  <a:pt x="0" y="0"/>
                </a:moveTo>
                <a:lnTo>
                  <a:pt x="4100924" y="0"/>
                </a:lnTo>
                <a:lnTo>
                  <a:pt x="4100924" y="1133347"/>
                </a:lnTo>
                <a:lnTo>
                  <a:pt x="0" y="11333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6" name="Freeform 6"/>
          <p:cNvSpPr/>
          <p:nvPr/>
        </p:nvSpPr>
        <p:spPr>
          <a:xfrm>
            <a:off x="1033879" y="6054310"/>
            <a:ext cx="4160333" cy="1149765"/>
          </a:xfrm>
          <a:custGeom>
            <a:avLst/>
            <a:gdLst/>
            <a:ahLst/>
            <a:cxnLst/>
            <a:rect l="l" t="t" r="r" b="b"/>
            <a:pathLst>
              <a:path w="4160333" h="1149765">
                <a:moveTo>
                  <a:pt x="0" y="0"/>
                </a:moveTo>
                <a:lnTo>
                  <a:pt x="4160333" y="0"/>
                </a:lnTo>
                <a:lnTo>
                  <a:pt x="4160333" y="1149765"/>
                </a:lnTo>
                <a:lnTo>
                  <a:pt x="0" y="11497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grpSp>
        <p:nvGrpSpPr>
          <p:cNvPr id="20" name="グループ化 19">
            <a:extLst>
              <a:ext uri="{FF2B5EF4-FFF2-40B4-BE49-F238E27FC236}">
                <a16:creationId xmlns:a16="http://schemas.microsoft.com/office/drawing/2014/main" id="{E437C8C4-CE74-FD67-9014-1B1481C80DE4}"/>
              </a:ext>
            </a:extLst>
          </p:cNvPr>
          <p:cNvGrpSpPr/>
          <p:nvPr/>
        </p:nvGrpSpPr>
        <p:grpSpPr>
          <a:xfrm>
            <a:off x="11088116" y="4136674"/>
            <a:ext cx="5649395" cy="3989130"/>
            <a:chOff x="11088116" y="4088624"/>
            <a:chExt cx="5649395" cy="3989130"/>
          </a:xfrm>
        </p:grpSpPr>
        <p:grpSp>
          <p:nvGrpSpPr>
            <p:cNvPr id="19" name="グループ化 18">
              <a:extLst>
                <a:ext uri="{FF2B5EF4-FFF2-40B4-BE49-F238E27FC236}">
                  <a16:creationId xmlns:a16="http://schemas.microsoft.com/office/drawing/2014/main" id="{76695CBC-2E4E-9135-8160-A6DB840B4F0A}"/>
                </a:ext>
              </a:extLst>
            </p:cNvPr>
            <p:cNvGrpSpPr/>
            <p:nvPr/>
          </p:nvGrpSpPr>
          <p:grpSpPr>
            <a:xfrm>
              <a:off x="11088116" y="4088624"/>
              <a:ext cx="5649395" cy="3989130"/>
              <a:chOff x="11088116" y="4088624"/>
              <a:chExt cx="5649395" cy="3989130"/>
            </a:xfrm>
          </p:grpSpPr>
          <p:sp>
            <p:nvSpPr>
              <p:cNvPr id="7" name="Freeform 7"/>
              <p:cNvSpPr/>
              <p:nvPr/>
            </p:nvSpPr>
            <p:spPr>
              <a:xfrm>
                <a:off x="11222628" y="5957378"/>
                <a:ext cx="2367464" cy="2113500"/>
              </a:xfrm>
              <a:custGeom>
                <a:avLst/>
                <a:gdLst/>
                <a:ahLst/>
                <a:cxnLst/>
                <a:rect l="l" t="t" r="r" b="b"/>
                <a:pathLst>
                  <a:path w="2367464" h="2113500">
                    <a:moveTo>
                      <a:pt x="0" y="0"/>
                    </a:moveTo>
                    <a:lnTo>
                      <a:pt x="2367464" y="0"/>
                    </a:lnTo>
                    <a:lnTo>
                      <a:pt x="2367464" y="2113500"/>
                    </a:lnTo>
                    <a:lnTo>
                      <a:pt x="0" y="2113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sp>
            <p:nvSpPr>
              <p:cNvPr id="8" name="Freeform 8"/>
              <p:cNvSpPr/>
              <p:nvPr/>
            </p:nvSpPr>
            <p:spPr>
              <a:xfrm>
                <a:off x="11088116" y="4270025"/>
                <a:ext cx="2082619" cy="1503273"/>
              </a:xfrm>
              <a:custGeom>
                <a:avLst/>
                <a:gdLst/>
                <a:ahLst/>
                <a:cxnLst/>
                <a:rect l="l" t="t" r="r" b="b"/>
                <a:pathLst>
                  <a:path w="2082619" h="1503273">
                    <a:moveTo>
                      <a:pt x="0" y="0"/>
                    </a:moveTo>
                    <a:lnTo>
                      <a:pt x="2082619" y="0"/>
                    </a:lnTo>
                    <a:lnTo>
                      <a:pt x="2082619" y="1503272"/>
                    </a:lnTo>
                    <a:lnTo>
                      <a:pt x="0" y="1503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sp>
            <p:nvSpPr>
              <p:cNvPr id="9" name="Freeform 9"/>
              <p:cNvSpPr/>
              <p:nvPr/>
            </p:nvSpPr>
            <p:spPr>
              <a:xfrm>
                <a:off x="14293223" y="5964254"/>
                <a:ext cx="2367464" cy="2113500"/>
              </a:xfrm>
              <a:custGeom>
                <a:avLst/>
                <a:gdLst/>
                <a:ahLst/>
                <a:cxnLst/>
                <a:rect l="l" t="t" r="r" b="b"/>
                <a:pathLst>
                  <a:path w="2367464" h="2113500">
                    <a:moveTo>
                      <a:pt x="0" y="0"/>
                    </a:moveTo>
                    <a:lnTo>
                      <a:pt x="2367464" y="0"/>
                    </a:lnTo>
                    <a:lnTo>
                      <a:pt x="2367464" y="2113499"/>
                    </a:lnTo>
                    <a:lnTo>
                      <a:pt x="0" y="21134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ja-JP" altLang="en-US"/>
              </a:p>
            </p:txBody>
          </p:sp>
          <p:sp>
            <p:nvSpPr>
              <p:cNvPr id="11" name="Freeform 11"/>
              <p:cNvSpPr/>
              <p:nvPr/>
            </p:nvSpPr>
            <p:spPr>
              <a:xfrm>
                <a:off x="14233133" y="4088624"/>
                <a:ext cx="2504378" cy="1787500"/>
              </a:xfrm>
              <a:custGeom>
                <a:avLst/>
                <a:gdLst/>
                <a:ahLst/>
                <a:cxnLst/>
                <a:rect l="l" t="t" r="r" b="b"/>
                <a:pathLst>
                  <a:path w="2504378" h="1787500">
                    <a:moveTo>
                      <a:pt x="0" y="0"/>
                    </a:moveTo>
                    <a:lnTo>
                      <a:pt x="2504378" y="0"/>
                    </a:lnTo>
                    <a:lnTo>
                      <a:pt x="2504378" y="1787500"/>
                    </a:lnTo>
                    <a:lnTo>
                      <a:pt x="0" y="1787500"/>
                    </a:lnTo>
                    <a:lnTo>
                      <a:pt x="0" y="0"/>
                    </a:lnTo>
                    <a:close/>
                  </a:path>
                </a:pathLst>
              </a:custGeom>
              <a:blipFill>
                <a:blip r:embed="rId17"/>
                <a:stretch>
                  <a:fillRect/>
                </a:stretch>
              </a:blipFill>
            </p:spPr>
            <p:txBody>
              <a:bodyPr/>
              <a:lstStyle/>
              <a:p>
                <a:endParaRPr lang="ja-JP" altLang="en-US"/>
              </a:p>
            </p:txBody>
          </p:sp>
        </p:grpSp>
        <p:sp>
          <p:nvSpPr>
            <p:cNvPr id="10" name="Freeform 10"/>
            <p:cNvSpPr/>
            <p:nvPr/>
          </p:nvSpPr>
          <p:spPr>
            <a:xfrm>
              <a:off x="14389405" y="5876124"/>
              <a:ext cx="2217759" cy="2201630"/>
            </a:xfrm>
            <a:custGeom>
              <a:avLst/>
              <a:gdLst/>
              <a:ahLst/>
              <a:cxnLst/>
              <a:rect l="l" t="t" r="r" b="b"/>
              <a:pathLst>
                <a:path w="2217759" h="2201630">
                  <a:moveTo>
                    <a:pt x="0" y="0"/>
                  </a:moveTo>
                  <a:lnTo>
                    <a:pt x="2217759" y="0"/>
                  </a:lnTo>
                  <a:lnTo>
                    <a:pt x="2217759" y="2201629"/>
                  </a:lnTo>
                  <a:lnTo>
                    <a:pt x="0" y="22016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ja-JP" altLang="en-US"/>
            </a:p>
          </p:txBody>
        </p:sp>
      </p:grpSp>
      <p:sp>
        <p:nvSpPr>
          <p:cNvPr id="12" name="TextBox 12"/>
          <p:cNvSpPr txBox="1"/>
          <p:nvPr/>
        </p:nvSpPr>
        <p:spPr>
          <a:xfrm>
            <a:off x="790529" y="370902"/>
            <a:ext cx="16706942" cy="974725"/>
          </a:xfrm>
          <a:prstGeom prst="rect">
            <a:avLst/>
          </a:prstGeom>
        </p:spPr>
        <p:txBody>
          <a:bodyPr lIns="0" tIns="0" rIns="0" bIns="0" rtlCol="0" anchor="t">
            <a:spAutoFit/>
          </a:bodyPr>
          <a:lstStyle/>
          <a:p>
            <a:pPr algn="ctr">
              <a:lnSpc>
                <a:spcPts val="7699"/>
              </a:lnSpc>
            </a:pPr>
            <a:r>
              <a:rPr lang="en-US" sz="5499" b="1" err="1">
                <a:solidFill>
                  <a:srgbClr val="3B365F"/>
                </a:solidFill>
                <a:latin typeface="Rounded M+ Bold"/>
                <a:ea typeface="Rounded M+ Bold"/>
                <a:cs typeface="Rounded M+ Bold"/>
                <a:sym typeface="Rounded M+ Bold"/>
              </a:rPr>
              <a:t>薬があるのに使えない</a:t>
            </a:r>
            <a:r>
              <a:rPr lang="en-US" sz="5499" b="1">
                <a:solidFill>
                  <a:srgbClr val="3B365F"/>
                </a:solidFill>
                <a:latin typeface="Rounded M+ Bold"/>
                <a:ea typeface="Rounded M+ Bold"/>
                <a:cs typeface="Rounded M+ Bold"/>
                <a:sym typeface="Rounded M+ Bold"/>
              </a:rPr>
              <a:t>！？</a:t>
            </a:r>
          </a:p>
        </p:txBody>
      </p:sp>
      <p:sp>
        <p:nvSpPr>
          <p:cNvPr id="13" name="TextBox 13"/>
          <p:cNvSpPr txBox="1"/>
          <p:nvPr/>
        </p:nvSpPr>
        <p:spPr>
          <a:xfrm>
            <a:off x="1020390" y="2782799"/>
            <a:ext cx="4280662" cy="831240"/>
          </a:xfrm>
          <a:prstGeom prst="rect">
            <a:avLst/>
          </a:prstGeom>
        </p:spPr>
        <p:txBody>
          <a:bodyPr lIns="0" tIns="0" rIns="0" bIns="0" rtlCol="0" anchor="t">
            <a:spAutoFit/>
          </a:bodyPr>
          <a:lstStyle/>
          <a:p>
            <a:pPr algn="ctr">
              <a:lnSpc>
                <a:spcPts val="6478"/>
              </a:lnSpc>
              <a:spcBef>
                <a:spcPct val="0"/>
              </a:spcBef>
            </a:pPr>
            <a:r>
              <a:rPr lang="en-US" sz="4627" b="1" err="1">
                <a:solidFill>
                  <a:srgbClr val="3B365F"/>
                </a:solidFill>
                <a:latin typeface="Rounded M+ Bold"/>
                <a:ea typeface="Rounded M+ Bold"/>
                <a:cs typeface="Rounded M+ Bold"/>
                <a:sym typeface="Rounded M+ Bold"/>
              </a:rPr>
              <a:t>ドラッグラグ</a:t>
            </a:r>
            <a:endParaRPr lang="en-US" sz="4627" b="1">
              <a:solidFill>
                <a:srgbClr val="3B365F"/>
              </a:solidFill>
              <a:latin typeface="Rounded M+ Bold"/>
              <a:ea typeface="Rounded M+ Bold"/>
              <a:cs typeface="Rounded M+ Bold"/>
              <a:sym typeface="Rounded M+ Bold"/>
            </a:endParaRPr>
          </a:p>
        </p:txBody>
      </p:sp>
      <p:sp>
        <p:nvSpPr>
          <p:cNvPr id="14" name="TextBox 14"/>
          <p:cNvSpPr txBox="1"/>
          <p:nvPr/>
        </p:nvSpPr>
        <p:spPr>
          <a:xfrm>
            <a:off x="1286479" y="4056665"/>
            <a:ext cx="10387361" cy="1851533"/>
          </a:xfrm>
          <a:prstGeom prst="rect">
            <a:avLst/>
          </a:prstGeom>
        </p:spPr>
        <p:txBody>
          <a:bodyPr wrap="square" lIns="0" tIns="0" rIns="0" bIns="0" rtlCol="0" anchor="t">
            <a:spAutoFit/>
          </a:bodyPr>
          <a:lstStyle/>
          <a:p>
            <a:pPr algn="l">
              <a:lnSpc>
                <a:spcPts val="4899"/>
              </a:lnSpc>
            </a:pPr>
            <a:r>
              <a:rPr lang="en-US" sz="3499" b="1" dirty="0" err="1">
                <a:solidFill>
                  <a:srgbClr val="3B365F"/>
                </a:solidFill>
                <a:latin typeface="Rounded M+ Bold"/>
                <a:ea typeface="Rounded M+ Bold"/>
                <a:cs typeface="Rounded M+ Bold"/>
                <a:sym typeface="Rounded M+ Bold"/>
              </a:rPr>
              <a:t>海外ですでに使われている薬が</a:t>
            </a:r>
            <a:r>
              <a:rPr lang="en-US" sz="3499" b="1" dirty="0">
                <a:solidFill>
                  <a:srgbClr val="3B365F"/>
                </a:solidFill>
                <a:latin typeface="Rounded M+ Bold"/>
                <a:ea typeface="Rounded M+ Bold"/>
                <a:cs typeface="Rounded M+ Bold"/>
                <a:sym typeface="Rounded M+ Bold"/>
              </a:rPr>
              <a:t>、</a:t>
            </a:r>
          </a:p>
          <a:p>
            <a:pPr algn="l">
              <a:lnSpc>
                <a:spcPts val="4899"/>
              </a:lnSpc>
              <a:spcBef>
                <a:spcPct val="0"/>
              </a:spcBef>
            </a:pPr>
            <a:r>
              <a:rPr lang="en-US" sz="3499" b="1" dirty="0" err="1">
                <a:solidFill>
                  <a:srgbClr val="3B365F"/>
                </a:solidFill>
                <a:latin typeface="Rounded M+ Bold"/>
                <a:ea typeface="Rounded M+ Bold"/>
                <a:cs typeface="Rounded M+ Bold"/>
                <a:sym typeface="Rounded M+ Bold"/>
              </a:rPr>
              <a:t>日本で</a:t>
            </a:r>
            <a:r>
              <a:rPr lang="en-US" sz="3499" b="1" dirty="0" err="1">
                <a:solidFill>
                  <a:srgbClr val="E15E55"/>
                </a:solidFill>
                <a:latin typeface="Rounded M+ Bold"/>
                <a:ea typeface="Rounded M+ Bold"/>
                <a:cs typeface="Rounded M+ Bold"/>
                <a:sym typeface="Rounded M+ Bold"/>
              </a:rPr>
              <a:t>承認</a:t>
            </a:r>
            <a:r>
              <a:rPr lang="ja-JP" altLang="en-US" sz="3499" b="1" dirty="0">
                <a:solidFill>
                  <a:srgbClr val="E15E55"/>
                </a:solidFill>
                <a:latin typeface="Rounded M+ Bold"/>
                <a:ea typeface="Rounded M+ Bold"/>
                <a:cs typeface="Rounded M+ Bold"/>
                <a:sym typeface="Rounded M+ Bold"/>
              </a:rPr>
              <a:t>されて使えるようになるまでの</a:t>
            </a:r>
            <a:br>
              <a:rPr lang="en-US" altLang="ja-JP" sz="3499" b="1" dirty="0">
                <a:solidFill>
                  <a:srgbClr val="E15E55"/>
                </a:solidFill>
                <a:latin typeface="Rounded M+ Bold"/>
                <a:ea typeface="Rounded M+ Bold"/>
                <a:cs typeface="Rounded M+ Bold"/>
                <a:sym typeface="Rounded M+ Bold"/>
              </a:rPr>
            </a:br>
            <a:r>
              <a:rPr lang="ja-JP" altLang="en-US" sz="3499" b="1" dirty="0">
                <a:solidFill>
                  <a:srgbClr val="E15E55"/>
                </a:solidFill>
                <a:latin typeface="Rounded M+ Bold"/>
                <a:ea typeface="Rounded M+ Bold"/>
                <a:cs typeface="Rounded M+ Bold"/>
                <a:sym typeface="Rounded M+ Bold"/>
              </a:rPr>
              <a:t>時間の差</a:t>
            </a:r>
            <a:endParaRPr lang="en-US" sz="3499" b="1" dirty="0">
              <a:solidFill>
                <a:srgbClr val="3B365F"/>
              </a:solidFill>
              <a:latin typeface="Rounded M+ Bold"/>
              <a:ea typeface="Rounded M+ Bold"/>
              <a:cs typeface="Rounded M+ Bold"/>
              <a:sym typeface="Rounded M+ Bold"/>
            </a:endParaRPr>
          </a:p>
        </p:txBody>
      </p:sp>
      <p:sp>
        <p:nvSpPr>
          <p:cNvPr id="15" name="TextBox 15"/>
          <p:cNvSpPr txBox="1"/>
          <p:nvPr/>
        </p:nvSpPr>
        <p:spPr>
          <a:xfrm>
            <a:off x="1286479" y="7276465"/>
            <a:ext cx="9255298" cy="1235075"/>
          </a:xfrm>
          <a:prstGeom prst="rect">
            <a:avLst/>
          </a:prstGeom>
        </p:spPr>
        <p:txBody>
          <a:bodyPr lIns="0" tIns="0" rIns="0" bIns="0" rtlCol="0" anchor="t">
            <a:spAutoFit/>
          </a:bodyPr>
          <a:lstStyle/>
          <a:p>
            <a:pPr algn="l">
              <a:lnSpc>
                <a:spcPts val="4899"/>
              </a:lnSpc>
            </a:pPr>
            <a:r>
              <a:rPr lang="en-US" sz="3499" b="1" err="1">
                <a:solidFill>
                  <a:srgbClr val="3B365F"/>
                </a:solidFill>
                <a:latin typeface="Rounded M+ Bold"/>
                <a:ea typeface="Rounded M+ Bold"/>
                <a:cs typeface="Rounded M+ Bold"/>
                <a:sym typeface="Rounded M+ Bold"/>
              </a:rPr>
              <a:t>海外ではすでに使われている薬が</a:t>
            </a:r>
            <a:r>
              <a:rPr lang="en-US" sz="3499" b="1">
                <a:solidFill>
                  <a:srgbClr val="3B365F"/>
                </a:solidFill>
                <a:latin typeface="Rounded M+ Bold"/>
                <a:ea typeface="Rounded M+ Bold"/>
                <a:cs typeface="Rounded M+ Bold"/>
                <a:sym typeface="Rounded M+ Bold"/>
              </a:rPr>
              <a:t>、</a:t>
            </a:r>
          </a:p>
          <a:p>
            <a:pPr algn="l">
              <a:lnSpc>
                <a:spcPts val="4899"/>
              </a:lnSpc>
              <a:spcBef>
                <a:spcPct val="0"/>
              </a:spcBef>
            </a:pPr>
            <a:r>
              <a:rPr lang="en-US" sz="3499" b="1" err="1">
                <a:solidFill>
                  <a:srgbClr val="3B365F"/>
                </a:solidFill>
                <a:latin typeface="Rounded M+ Bold"/>
                <a:ea typeface="Rounded M+ Bold"/>
                <a:cs typeface="Rounded M+ Bold"/>
                <a:sym typeface="Rounded M+ Bold"/>
              </a:rPr>
              <a:t>日本では</a:t>
            </a:r>
            <a:r>
              <a:rPr lang="en-US" sz="3499" b="1" err="1">
                <a:solidFill>
                  <a:srgbClr val="E15E55"/>
                </a:solidFill>
                <a:latin typeface="Rounded M+ Bold"/>
                <a:ea typeface="Rounded M+ Bold"/>
                <a:cs typeface="Rounded M+ Bold"/>
                <a:sym typeface="Rounded M+ Bold"/>
              </a:rPr>
              <a:t>開発すらされていない</a:t>
            </a:r>
            <a:r>
              <a:rPr lang="en-US" sz="3499" b="1" err="1">
                <a:solidFill>
                  <a:srgbClr val="3B365F"/>
                </a:solidFill>
                <a:latin typeface="Rounded M+ Bold"/>
                <a:ea typeface="Rounded M+ Bold"/>
                <a:cs typeface="Rounded M+ Bold"/>
                <a:sym typeface="Rounded M+ Bold"/>
              </a:rPr>
              <a:t>状態</a:t>
            </a:r>
            <a:endParaRPr lang="en-US" sz="3499" b="1">
              <a:solidFill>
                <a:srgbClr val="3B365F"/>
              </a:solidFill>
              <a:latin typeface="Rounded M+ Bold"/>
              <a:ea typeface="Rounded M+ Bold"/>
              <a:cs typeface="Rounded M+ Bold"/>
              <a:sym typeface="Rounded M+ Bold"/>
            </a:endParaRPr>
          </a:p>
        </p:txBody>
      </p:sp>
      <p:sp>
        <p:nvSpPr>
          <p:cNvPr id="16" name="TextBox 16"/>
          <p:cNvSpPr txBox="1"/>
          <p:nvPr/>
        </p:nvSpPr>
        <p:spPr>
          <a:xfrm>
            <a:off x="17171994"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11</a:t>
            </a:r>
          </a:p>
        </p:txBody>
      </p:sp>
      <p:sp>
        <p:nvSpPr>
          <p:cNvPr id="17" name="TextBox 17"/>
          <p:cNvSpPr txBox="1"/>
          <p:nvPr/>
        </p:nvSpPr>
        <p:spPr>
          <a:xfrm>
            <a:off x="942708" y="6058494"/>
            <a:ext cx="4342674" cy="831826"/>
          </a:xfrm>
          <a:prstGeom prst="rect">
            <a:avLst/>
          </a:prstGeom>
        </p:spPr>
        <p:txBody>
          <a:bodyPr lIns="0" tIns="0" rIns="0" bIns="0" rtlCol="0" anchor="t">
            <a:spAutoFit/>
          </a:bodyPr>
          <a:lstStyle/>
          <a:p>
            <a:pPr algn="ctr">
              <a:lnSpc>
                <a:spcPts val="6572"/>
              </a:lnSpc>
              <a:spcBef>
                <a:spcPct val="0"/>
              </a:spcBef>
            </a:pPr>
            <a:r>
              <a:rPr lang="en-US" sz="4694" b="1" err="1">
                <a:solidFill>
                  <a:srgbClr val="3B365F"/>
                </a:solidFill>
                <a:latin typeface="Rounded M+ Bold"/>
                <a:ea typeface="Rounded M+ Bold"/>
                <a:cs typeface="Rounded M+ Bold"/>
                <a:sym typeface="Rounded M+ Bold"/>
              </a:rPr>
              <a:t>ドラッグロス</a:t>
            </a:r>
            <a:endParaRPr lang="en-US" sz="4694" b="1">
              <a:solidFill>
                <a:srgbClr val="3B365F"/>
              </a:solidFill>
              <a:latin typeface="Rounded M+ Bold"/>
              <a:ea typeface="Rounded M+ Bold"/>
              <a:cs typeface="Rounded M+ Bold"/>
              <a:sym typeface="Rounded M+ Bold"/>
            </a:endParaRPr>
          </a:p>
        </p:txBody>
      </p:sp>
      <p:sp>
        <p:nvSpPr>
          <p:cNvPr id="18" name="TextBox 18"/>
          <p:cNvSpPr txBox="1"/>
          <p:nvPr/>
        </p:nvSpPr>
        <p:spPr>
          <a:xfrm>
            <a:off x="1094075" y="1796828"/>
            <a:ext cx="16099851" cy="678071"/>
          </a:xfrm>
          <a:prstGeom prst="rect">
            <a:avLst/>
          </a:prstGeom>
        </p:spPr>
        <p:txBody>
          <a:bodyPr lIns="0" tIns="0" rIns="0" bIns="0" rtlCol="0" anchor="t">
            <a:spAutoFit/>
          </a:bodyPr>
          <a:lstStyle/>
          <a:p>
            <a:pPr algn="ctr">
              <a:lnSpc>
                <a:spcPts val="5599"/>
              </a:lnSpc>
              <a:spcBef>
                <a:spcPct val="0"/>
              </a:spcBef>
            </a:pPr>
            <a:r>
              <a:rPr lang="en-US" sz="3950" b="1" err="1">
                <a:solidFill>
                  <a:srgbClr val="3B365F"/>
                </a:solidFill>
                <a:latin typeface="Rounded M+ Bold"/>
                <a:ea typeface="Rounded M+ Bold"/>
                <a:cs typeface="Rounded M+ Bold"/>
                <a:sym typeface="Rounded M+ Bold"/>
              </a:rPr>
              <a:t>日本では</a:t>
            </a:r>
            <a:r>
              <a:rPr lang="ja-JP" altLang="en-US" sz="3950" b="1">
                <a:solidFill>
                  <a:srgbClr val="3B365F"/>
                </a:solidFill>
                <a:latin typeface="Rounded M+ Bold"/>
                <a:ea typeface="Rounded M+ Bold"/>
                <a:cs typeface="Rounded M+ Bold"/>
                <a:sym typeface="Rounded M+ Bold"/>
              </a:rPr>
              <a:t>現在、</a:t>
            </a:r>
            <a:r>
              <a:rPr lang="en-US" sz="3950" b="1" err="1">
                <a:solidFill>
                  <a:srgbClr val="E15E55"/>
                </a:solidFill>
                <a:latin typeface="Rounded M+ Bold"/>
                <a:ea typeface="Rounded M+ Bold"/>
                <a:cs typeface="Rounded M+ Bold"/>
                <a:sym typeface="Rounded M+ Bold"/>
              </a:rPr>
              <a:t>ドラッグラグ</a:t>
            </a:r>
            <a:r>
              <a:rPr lang="ja-JP" altLang="en-US" sz="3950" b="1">
                <a:solidFill>
                  <a:srgbClr val="E15E55"/>
                </a:solidFill>
                <a:latin typeface="Rounded M+ Bold"/>
                <a:ea typeface="Rounded M+ Bold"/>
                <a:cs typeface="Rounded M+ Bold"/>
                <a:sym typeface="Rounded M+ Bold"/>
              </a:rPr>
              <a:t>・</a:t>
            </a:r>
            <a:r>
              <a:rPr lang="ja-JP" altLang="en-US" sz="4000" b="1">
                <a:solidFill>
                  <a:srgbClr val="E15E55"/>
                </a:solidFill>
                <a:latin typeface="Rounded M+ Bold"/>
                <a:ea typeface="Rounded M+ Bold"/>
                <a:cs typeface="Rounded M+ Bold"/>
                <a:sym typeface="Rounded M+ Bold"/>
              </a:rPr>
              <a:t>ドラッグ</a:t>
            </a:r>
            <a:r>
              <a:rPr lang="ja-JP" altLang="en-US" sz="3950" b="1">
                <a:solidFill>
                  <a:srgbClr val="E15E55"/>
                </a:solidFill>
                <a:latin typeface="Rounded M+ Bold"/>
                <a:ea typeface="Rounded M+ Bold"/>
                <a:cs typeface="Rounded M+ Bold"/>
                <a:sym typeface="Rounded M+ Bold"/>
              </a:rPr>
              <a:t>ロス</a:t>
            </a:r>
            <a:r>
              <a:rPr lang="ja-JP" altLang="en-US" sz="3950" b="1">
                <a:solidFill>
                  <a:srgbClr val="3B365F"/>
                </a:solidFill>
                <a:latin typeface="Rounded M+ Bold"/>
                <a:ea typeface="Rounded M+ Bold"/>
                <a:cs typeface="Rounded M+ Bold"/>
                <a:sym typeface="Rounded M+ Bold"/>
              </a:rPr>
              <a:t>が問題視されています</a:t>
            </a:r>
            <a:endParaRPr lang="en-US" sz="3950" b="1">
              <a:solidFill>
                <a:srgbClr val="3B365F"/>
              </a:solidFill>
              <a:latin typeface="Rounded M+ Bold"/>
              <a:ea typeface="Rounded M+ Bold"/>
              <a:cs typeface="Rounded M+ Bold"/>
            </a:endParaRPr>
          </a:p>
        </p:txBody>
      </p:sp>
      <p:sp>
        <p:nvSpPr>
          <p:cNvPr id="21" name="テキスト ボックス 20">
            <a:extLst>
              <a:ext uri="{FF2B5EF4-FFF2-40B4-BE49-F238E27FC236}">
                <a16:creationId xmlns:a16="http://schemas.microsoft.com/office/drawing/2014/main" id="{005413AA-1475-BAC4-1C65-12117AFD21F2}"/>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441338" flipH="1">
            <a:off x="8023686" y="-2242638"/>
            <a:ext cx="12395216" cy="7780208"/>
          </a:xfrm>
          <a:custGeom>
            <a:avLst/>
            <a:gdLst/>
            <a:ahLst/>
            <a:cxnLst/>
            <a:rect l="l" t="t" r="r" b="b"/>
            <a:pathLst>
              <a:path w="12395216" h="7780208">
                <a:moveTo>
                  <a:pt x="12395216" y="0"/>
                </a:moveTo>
                <a:lnTo>
                  <a:pt x="0" y="0"/>
                </a:lnTo>
                <a:lnTo>
                  <a:pt x="0" y="7780208"/>
                </a:lnTo>
                <a:lnTo>
                  <a:pt x="12395216" y="7780208"/>
                </a:lnTo>
                <a:lnTo>
                  <a:pt x="1239521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a:off x="445564" y="1600713"/>
            <a:ext cx="17396872" cy="7419901"/>
          </a:xfrm>
          <a:custGeom>
            <a:avLst/>
            <a:gdLst/>
            <a:ahLst/>
            <a:cxnLst/>
            <a:rect l="l" t="t" r="r" b="b"/>
            <a:pathLst>
              <a:path w="17396872" h="7419901">
                <a:moveTo>
                  <a:pt x="0" y="0"/>
                </a:moveTo>
                <a:lnTo>
                  <a:pt x="17396872" y="0"/>
                </a:lnTo>
                <a:lnTo>
                  <a:pt x="17396872" y="7419900"/>
                </a:lnTo>
                <a:lnTo>
                  <a:pt x="0" y="7419900"/>
                </a:lnTo>
                <a:lnTo>
                  <a:pt x="0" y="0"/>
                </a:lnTo>
                <a:close/>
              </a:path>
            </a:pathLst>
          </a:custGeom>
          <a:blipFill>
            <a:blip r:embed="rId5"/>
            <a:stretch>
              <a:fillRect l="-2180" t="-210" r="-2411" b="-333"/>
            </a:stretch>
          </a:blipFill>
        </p:spPr>
        <p:txBody>
          <a:bodyPr/>
          <a:lstStyle/>
          <a:p>
            <a:endParaRPr lang="ja-JP" altLang="en-US"/>
          </a:p>
        </p:txBody>
      </p:sp>
      <p:grpSp>
        <p:nvGrpSpPr>
          <p:cNvPr id="4" name="Group 4"/>
          <p:cNvGrpSpPr/>
          <p:nvPr/>
        </p:nvGrpSpPr>
        <p:grpSpPr>
          <a:xfrm>
            <a:off x="1160134" y="3568704"/>
            <a:ext cx="16046509" cy="3483918"/>
            <a:chOff x="0" y="-52388"/>
            <a:chExt cx="4226241" cy="917575"/>
          </a:xfrm>
        </p:grpSpPr>
        <p:sp>
          <p:nvSpPr>
            <p:cNvPr id="5" name="Freeform 5"/>
            <p:cNvSpPr/>
            <p:nvPr/>
          </p:nvSpPr>
          <p:spPr>
            <a:xfrm>
              <a:off x="20748" y="36231"/>
              <a:ext cx="4205493" cy="812800"/>
            </a:xfrm>
            <a:custGeom>
              <a:avLst/>
              <a:gdLst/>
              <a:ahLst/>
              <a:cxnLst/>
              <a:rect l="l" t="t" r="r" b="b"/>
              <a:pathLst>
                <a:path w="4205493" h="812800">
                  <a:moveTo>
                    <a:pt x="24727" y="0"/>
                  </a:moveTo>
                  <a:lnTo>
                    <a:pt x="4180766" y="0"/>
                  </a:lnTo>
                  <a:cubicBezTo>
                    <a:pt x="4187324" y="0"/>
                    <a:pt x="4193613" y="2605"/>
                    <a:pt x="4198250" y="7242"/>
                  </a:cubicBezTo>
                  <a:cubicBezTo>
                    <a:pt x="4202888" y="11880"/>
                    <a:pt x="4205493" y="18169"/>
                    <a:pt x="4205493" y="24727"/>
                  </a:cubicBezTo>
                  <a:lnTo>
                    <a:pt x="4205493" y="788073"/>
                  </a:lnTo>
                  <a:cubicBezTo>
                    <a:pt x="4205493" y="794631"/>
                    <a:pt x="4202888" y="800920"/>
                    <a:pt x="4198250" y="805558"/>
                  </a:cubicBezTo>
                  <a:cubicBezTo>
                    <a:pt x="4193613" y="810195"/>
                    <a:pt x="4187324" y="812800"/>
                    <a:pt x="4180766" y="812800"/>
                  </a:cubicBezTo>
                  <a:lnTo>
                    <a:pt x="24727" y="812800"/>
                  </a:lnTo>
                  <a:cubicBezTo>
                    <a:pt x="18169" y="812800"/>
                    <a:pt x="11880" y="810195"/>
                    <a:pt x="7242" y="805558"/>
                  </a:cubicBezTo>
                  <a:cubicBezTo>
                    <a:pt x="2605" y="800920"/>
                    <a:pt x="0" y="794631"/>
                    <a:pt x="0" y="788073"/>
                  </a:cubicBezTo>
                  <a:lnTo>
                    <a:pt x="0" y="24727"/>
                  </a:lnTo>
                  <a:cubicBezTo>
                    <a:pt x="0" y="18169"/>
                    <a:pt x="2605" y="11880"/>
                    <a:pt x="7242" y="7242"/>
                  </a:cubicBezTo>
                  <a:cubicBezTo>
                    <a:pt x="11880" y="2605"/>
                    <a:pt x="18169" y="0"/>
                    <a:pt x="24727" y="0"/>
                  </a:cubicBezTo>
                  <a:close/>
                </a:path>
              </a:pathLst>
            </a:custGeom>
            <a:solidFill>
              <a:srgbClr val="F77554"/>
            </a:solidFill>
          </p:spPr>
          <p:txBody>
            <a:bodyPr/>
            <a:lstStyle/>
            <a:p>
              <a:endParaRPr lang="ja-JP" altLang="en-US"/>
            </a:p>
          </p:txBody>
        </p:sp>
        <p:sp>
          <p:nvSpPr>
            <p:cNvPr id="6" name="TextBox 6"/>
            <p:cNvSpPr txBox="1"/>
            <p:nvPr/>
          </p:nvSpPr>
          <p:spPr>
            <a:xfrm>
              <a:off x="0" y="-52388"/>
              <a:ext cx="4205493" cy="917575"/>
            </a:xfrm>
            <a:prstGeom prst="rect">
              <a:avLst/>
            </a:prstGeom>
          </p:spPr>
          <p:txBody>
            <a:bodyPr lIns="50800" tIns="50800" rIns="50800" bIns="50800" rtlCol="0" anchor="ctr"/>
            <a:lstStyle/>
            <a:p>
              <a:pPr algn="ctr">
                <a:lnSpc>
                  <a:spcPts val="5739"/>
                </a:lnSpc>
              </a:pPr>
              <a:r>
                <a:rPr lang="en-US" sz="4099" b="1" err="1">
                  <a:solidFill>
                    <a:srgbClr val="FFFFFF"/>
                  </a:solidFill>
                  <a:latin typeface="Rounded M+ Bold"/>
                  <a:ea typeface="Rounded M+ Bold"/>
                  <a:cs typeface="Rounded M+ Bold"/>
                  <a:sym typeface="Rounded M+ Bold"/>
                </a:rPr>
                <a:t>ドラッグラグ・ロスが今後も続くと</a:t>
              </a:r>
              <a:r>
                <a:rPr lang="en-US" sz="4099" b="1">
                  <a:solidFill>
                    <a:srgbClr val="FFFFFF"/>
                  </a:solidFill>
                  <a:latin typeface="Rounded M+ Bold"/>
                  <a:ea typeface="Rounded M+ Bold"/>
                  <a:cs typeface="Rounded M+ Bold"/>
                  <a:sym typeface="Rounded M+ Bold"/>
                </a:rPr>
                <a:t>・・・</a:t>
              </a:r>
            </a:p>
            <a:p>
              <a:pPr algn="ctr">
                <a:lnSpc>
                  <a:spcPts val="7139"/>
                </a:lnSpc>
              </a:pPr>
              <a:r>
                <a:rPr lang="en-US" sz="5099" b="1" err="1">
                  <a:solidFill>
                    <a:srgbClr val="FFFFFF"/>
                  </a:solidFill>
                  <a:latin typeface="Rounded M+ Bold"/>
                  <a:ea typeface="Rounded M+ Bold"/>
                  <a:cs typeface="Rounded M+ Bold"/>
                  <a:sym typeface="Rounded M+ Bold"/>
                </a:rPr>
                <a:t>新しい治療選択肢を必要とする人に薬が届かない</a:t>
              </a:r>
              <a:r>
                <a:rPr lang="en-US" sz="5099" b="1">
                  <a:solidFill>
                    <a:srgbClr val="FFFFFF"/>
                  </a:solidFill>
                  <a:latin typeface="Rounded M+ Bold"/>
                  <a:ea typeface="Rounded M+ Bold"/>
                  <a:cs typeface="Rounded M+ Bold"/>
                  <a:sym typeface="Rounded M+ Bold"/>
                </a:rPr>
                <a:t>！</a:t>
              </a:r>
            </a:p>
          </p:txBody>
        </p:sp>
      </p:grpSp>
      <p:sp>
        <p:nvSpPr>
          <p:cNvPr id="7" name="TextBox 7"/>
          <p:cNvSpPr txBox="1"/>
          <p:nvPr/>
        </p:nvSpPr>
        <p:spPr>
          <a:xfrm>
            <a:off x="1028700" y="388301"/>
            <a:ext cx="16388159" cy="974725"/>
          </a:xfrm>
          <a:prstGeom prst="rect">
            <a:avLst/>
          </a:prstGeom>
        </p:spPr>
        <p:txBody>
          <a:bodyPr lIns="0" tIns="0" rIns="0" bIns="0" rtlCol="0" anchor="t">
            <a:spAutoFit/>
          </a:bodyPr>
          <a:lstStyle/>
          <a:p>
            <a:pPr algn="ctr">
              <a:lnSpc>
                <a:spcPts val="7699"/>
              </a:lnSpc>
              <a:spcBef>
                <a:spcPct val="0"/>
              </a:spcBef>
            </a:pPr>
            <a:r>
              <a:rPr lang="en-US" sz="5499" b="1" err="1">
                <a:solidFill>
                  <a:srgbClr val="3B365F"/>
                </a:solidFill>
                <a:latin typeface="Rounded M+ Bold"/>
                <a:ea typeface="Rounded M+ Bold"/>
                <a:cs typeface="Rounded M+ Bold"/>
                <a:sym typeface="Rounded M+ Bold"/>
              </a:rPr>
              <a:t>日本のドラッグラグ・ロスの現状</a:t>
            </a:r>
            <a:endParaRPr lang="en-US" sz="5499" b="1">
              <a:solidFill>
                <a:srgbClr val="3B365F"/>
              </a:solidFill>
              <a:latin typeface="Rounded M+ Bold"/>
              <a:ea typeface="Rounded M+ Bold"/>
              <a:cs typeface="Rounded M+ Bold"/>
              <a:sym typeface="Rounded M+ Bold"/>
            </a:endParaRPr>
          </a:p>
        </p:txBody>
      </p:sp>
      <p:sp>
        <p:nvSpPr>
          <p:cNvPr id="8" name="TextBox 8"/>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a:ea typeface="Rounded M+"/>
                <a:cs typeface="Rounded M+"/>
                <a:sym typeface="Rounded M+"/>
              </a:rPr>
              <a:t>12</a:t>
            </a:r>
          </a:p>
        </p:txBody>
      </p:sp>
      <p:sp>
        <p:nvSpPr>
          <p:cNvPr id="9" name="TextBox 9"/>
          <p:cNvSpPr txBox="1"/>
          <p:nvPr/>
        </p:nvSpPr>
        <p:spPr>
          <a:xfrm>
            <a:off x="1028700" y="9105900"/>
            <a:ext cx="16230600" cy="717551"/>
          </a:xfrm>
          <a:prstGeom prst="rect">
            <a:avLst/>
          </a:prstGeom>
        </p:spPr>
        <p:txBody>
          <a:bodyPr lIns="0" tIns="0" rIns="0" bIns="0" rtlCol="0" anchor="t">
            <a:spAutoFit/>
          </a:bodyPr>
          <a:lstStyle/>
          <a:p>
            <a:pPr algn="ctr">
              <a:lnSpc>
                <a:spcPts val="5599"/>
              </a:lnSpc>
              <a:spcBef>
                <a:spcPct val="0"/>
              </a:spcBef>
            </a:pPr>
            <a:r>
              <a:rPr lang="en-US" sz="3999" b="1" err="1">
                <a:solidFill>
                  <a:srgbClr val="E15E55"/>
                </a:solidFill>
                <a:latin typeface="Rounded M+ Bold"/>
                <a:ea typeface="Rounded M+ Bold"/>
                <a:cs typeface="Rounded M+ Bold"/>
                <a:sym typeface="Rounded M+ Bold"/>
              </a:rPr>
              <a:t>日本ではドラッグラグ・ドラッグロスが起こっている</a:t>
            </a:r>
            <a:r>
              <a:rPr lang="en-US" sz="3999" b="1">
                <a:solidFill>
                  <a:srgbClr val="E15E55"/>
                </a:solidFill>
                <a:latin typeface="Rounded M+ Bold"/>
                <a:ea typeface="Rounded M+ Bold"/>
                <a:cs typeface="Rounded M+ Bold"/>
                <a:sym typeface="Rounded M+ Bold"/>
              </a:rPr>
              <a:t>！</a:t>
            </a:r>
          </a:p>
        </p:txBody>
      </p:sp>
      <p:sp>
        <p:nvSpPr>
          <p:cNvPr id="10" name="TextBox 10"/>
          <p:cNvSpPr txBox="1"/>
          <p:nvPr/>
        </p:nvSpPr>
        <p:spPr>
          <a:xfrm>
            <a:off x="13639800" y="9881330"/>
            <a:ext cx="4003874" cy="339901"/>
          </a:xfrm>
          <a:prstGeom prst="rect">
            <a:avLst/>
          </a:prstGeom>
        </p:spPr>
        <p:txBody>
          <a:bodyPr lIns="0" tIns="0" rIns="0" bIns="0" rtlCol="0" anchor="t">
            <a:spAutoFit/>
          </a:bodyPr>
          <a:lstStyle/>
          <a:p>
            <a:pPr algn="ctr">
              <a:lnSpc>
                <a:spcPts val="2800"/>
              </a:lnSpc>
              <a:spcBef>
                <a:spcPct val="0"/>
              </a:spcBef>
            </a:pPr>
            <a:r>
              <a:rPr lang="en-US" sz="2000" b="1" err="1">
                <a:solidFill>
                  <a:srgbClr val="3B365F"/>
                </a:solidFill>
                <a:latin typeface="Rounded M+ Bold"/>
                <a:ea typeface="Rounded M+ Bold"/>
                <a:cs typeface="Rounded M+ Bold"/>
                <a:sym typeface="Rounded M+ Bold"/>
              </a:rPr>
              <a:t>出典：</a:t>
            </a:r>
            <a:r>
              <a:rPr lang="en-US" sz="2000" b="1" err="1">
                <a:solidFill>
                  <a:srgbClr val="3B365F"/>
                </a:solidFill>
                <a:latin typeface="Rounded M+ Bold"/>
                <a:ea typeface="Rounded M+ Bold"/>
                <a:cs typeface="Rounded M+ Bold"/>
                <a:sym typeface="Rounded M+ Bold"/>
                <a:hlinkClick r:id="rId6"/>
              </a:rPr>
              <a:t>Innovation</a:t>
            </a:r>
            <a:r>
              <a:rPr lang="en-US" sz="2000" b="1">
                <a:solidFill>
                  <a:srgbClr val="3B365F"/>
                </a:solidFill>
                <a:latin typeface="Rounded M+ Bold"/>
                <a:ea typeface="Rounded M+ Bold"/>
                <a:cs typeface="Rounded M+ Bold"/>
                <a:sym typeface="Rounded M+ Bold"/>
                <a:hlinkClick r:id="rId6"/>
              </a:rPr>
              <a:t> for NEW HOPE</a:t>
            </a:r>
            <a:endParaRPr lang="en-US" sz="2000" b="1">
              <a:solidFill>
                <a:srgbClr val="3B365F"/>
              </a:solidFill>
              <a:latin typeface="Rounded M+ Bold"/>
              <a:ea typeface="Rounded M+ Bold"/>
              <a:cs typeface="Rounded M+ Bold"/>
              <a:sym typeface="Rounded M+ Bold"/>
            </a:endParaRPr>
          </a:p>
        </p:txBody>
      </p:sp>
      <p:sp>
        <p:nvSpPr>
          <p:cNvPr id="11" name="テキスト ボックス 10">
            <a:extLst>
              <a:ext uri="{FF2B5EF4-FFF2-40B4-BE49-F238E27FC236}">
                <a16:creationId xmlns:a16="http://schemas.microsoft.com/office/drawing/2014/main" id="{C002E22E-ECF9-16FA-8A47-3646E39FD7EF}"/>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3" name="Freeform 3"/>
          <p:cNvSpPr/>
          <p:nvPr/>
        </p:nvSpPr>
        <p:spPr>
          <a:xfrm rot="-2366106" flipH="1">
            <a:off x="9871785" y="3566622"/>
            <a:ext cx="13445762" cy="8439612"/>
          </a:xfrm>
          <a:custGeom>
            <a:avLst/>
            <a:gdLst/>
            <a:ahLst/>
            <a:cxnLst/>
            <a:rect l="l" t="t" r="r" b="b"/>
            <a:pathLst>
              <a:path w="13445762" h="8439612">
                <a:moveTo>
                  <a:pt x="13445762" y="0"/>
                </a:moveTo>
                <a:lnTo>
                  <a:pt x="0" y="0"/>
                </a:lnTo>
                <a:lnTo>
                  <a:pt x="0" y="8439612"/>
                </a:lnTo>
                <a:lnTo>
                  <a:pt x="13445762" y="8439612"/>
                </a:lnTo>
                <a:lnTo>
                  <a:pt x="1344576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29" name="グループ化 28">
            <a:extLst>
              <a:ext uri="{FF2B5EF4-FFF2-40B4-BE49-F238E27FC236}">
                <a16:creationId xmlns:a16="http://schemas.microsoft.com/office/drawing/2014/main" id="{090EF4FE-B8C3-76A9-AFB6-B987160858CE}"/>
              </a:ext>
            </a:extLst>
          </p:cNvPr>
          <p:cNvGrpSpPr/>
          <p:nvPr/>
        </p:nvGrpSpPr>
        <p:grpSpPr>
          <a:xfrm>
            <a:off x="10482831" y="6884071"/>
            <a:ext cx="7420358" cy="3919890"/>
            <a:chOff x="10482831" y="6884071"/>
            <a:chExt cx="7420358" cy="3919890"/>
          </a:xfrm>
        </p:grpSpPr>
        <p:sp>
          <p:nvSpPr>
            <p:cNvPr id="20" name="Freeform 20"/>
            <p:cNvSpPr/>
            <p:nvPr/>
          </p:nvSpPr>
          <p:spPr>
            <a:xfrm>
              <a:off x="15286143" y="6884071"/>
              <a:ext cx="2617046" cy="3919890"/>
            </a:xfrm>
            <a:custGeom>
              <a:avLst/>
              <a:gdLst/>
              <a:ahLst/>
              <a:cxnLst/>
              <a:rect l="l" t="t" r="r" b="b"/>
              <a:pathLst>
                <a:path w="2617046" h="3919890">
                  <a:moveTo>
                    <a:pt x="0" y="0"/>
                  </a:moveTo>
                  <a:lnTo>
                    <a:pt x="2617047" y="0"/>
                  </a:lnTo>
                  <a:lnTo>
                    <a:pt x="2617047" y="3919890"/>
                  </a:lnTo>
                  <a:lnTo>
                    <a:pt x="0" y="3919890"/>
                  </a:lnTo>
                  <a:lnTo>
                    <a:pt x="0" y="0"/>
                  </a:lnTo>
                  <a:close/>
                </a:path>
              </a:pathLst>
            </a:custGeom>
            <a:blipFill>
              <a:blip r:embed="rId5">
                <a:extLst>
                  <a:ext uri="{96DAC541-7B7A-43D3-8B79-37D633B846F1}">
                    <asvg:svgBlip xmlns:asvg="http://schemas.microsoft.com/office/drawing/2016/SVG/main" r:embed="rId6"/>
                  </a:ext>
                </a:extLst>
              </a:blip>
              <a:stretch>
                <a:fillRect l="-105557" b="-58905"/>
              </a:stretch>
            </a:blipFill>
          </p:spPr>
          <p:txBody>
            <a:bodyPr/>
            <a:lstStyle/>
            <a:p>
              <a:endParaRPr lang="ja-JP" altLang="en-US"/>
            </a:p>
          </p:txBody>
        </p:sp>
        <p:grpSp>
          <p:nvGrpSpPr>
            <p:cNvPr id="21" name="Group 21"/>
            <p:cNvGrpSpPr/>
            <p:nvPr/>
          </p:nvGrpSpPr>
          <p:grpSpPr>
            <a:xfrm rot="-6635506">
              <a:off x="15431101" y="8023608"/>
              <a:ext cx="630508" cy="854386"/>
              <a:chOff x="0" y="0"/>
              <a:chExt cx="163613" cy="221708"/>
            </a:xfrm>
          </p:grpSpPr>
          <p:sp>
            <p:nvSpPr>
              <p:cNvPr id="22" name="Freeform 22"/>
              <p:cNvSpPr/>
              <p:nvPr/>
            </p:nvSpPr>
            <p:spPr>
              <a:xfrm>
                <a:off x="0" y="0"/>
                <a:ext cx="163613" cy="221708"/>
              </a:xfrm>
              <a:custGeom>
                <a:avLst/>
                <a:gdLst/>
                <a:ahLst/>
                <a:cxnLst/>
                <a:rect l="l" t="t" r="r" b="b"/>
                <a:pathLst>
                  <a:path w="163613" h="221708">
                    <a:moveTo>
                      <a:pt x="81806" y="221708"/>
                    </a:moveTo>
                    <a:lnTo>
                      <a:pt x="163613" y="0"/>
                    </a:lnTo>
                    <a:lnTo>
                      <a:pt x="0" y="0"/>
                    </a:lnTo>
                    <a:lnTo>
                      <a:pt x="81806" y="221708"/>
                    </a:lnTo>
                    <a:close/>
                  </a:path>
                </a:pathLst>
              </a:custGeom>
              <a:solidFill>
                <a:srgbClr val="FAF8EC"/>
              </a:solidFill>
            </p:spPr>
            <p:txBody>
              <a:bodyPr/>
              <a:lstStyle/>
              <a:p>
                <a:endParaRPr lang="ja-JP" altLang="en-US"/>
              </a:p>
            </p:txBody>
          </p:sp>
          <p:sp>
            <p:nvSpPr>
              <p:cNvPr id="23" name="TextBox 23"/>
              <p:cNvSpPr txBox="1"/>
              <p:nvPr/>
            </p:nvSpPr>
            <p:spPr>
              <a:xfrm>
                <a:off x="25564" y="-41314"/>
                <a:ext cx="112484" cy="160086"/>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10482831" y="7331936"/>
              <a:ext cx="5077693" cy="2237728"/>
              <a:chOff x="0" y="-41048"/>
              <a:chExt cx="1337335" cy="589360"/>
            </a:xfrm>
          </p:grpSpPr>
          <p:sp>
            <p:nvSpPr>
              <p:cNvPr id="25" name="Freeform 25"/>
              <p:cNvSpPr/>
              <p:nvPr/>
            </p:nvSpPr>
            <p:spPr>
              <a:xfrm>
                <a:off x="0" y="0"/>
                <a:ext cx="1337335" cy="513160"/>
              </a:xfrm>
              <a:custGeom>
                <a:avLst/>
                <a:gdLst/>
                <a:ahLst/>
                <a:cxnLst/>
                <a:rect l="l" t="t" r="r" b="b"/>
                <a:pathLst>
                  <a:path w="1337335" h="513160">
                    <a:moveTo>
                      <a:pt x="77759" y="0"/>
                    </a:moveTo>
                    <a:lnTo>
                      <a:pt x="1259576" y="0"/>
                    </a:lnTo>
                    <a:cubicBezTo>
                      <a:pt x="1280199" y="0"/>
                      <a:pt x="1299977" y="8192"/>
                      <a:pt x="1314560" y="22775"/>
                    </a:cubicBezTo>
                    <a:cubicBezTo>
                      <a:pt x="1329142" y="37358"/>
                      <a:pt x="1337335" y="57136"/>
                      <a:pt x="1337335" y="77759"/>
                    </a:cubicBezTo>
                    <a:lnTo>
                      <a:pt x="1337335" y="435401"/>
                    </a:lnTo>
                    <a:cubicBezTo>
                      <a:pt x="1337335" y="478346"/>
                      <a:pt x="1302521" y="513160"/>
                      <a:pt x="1259576" y="513160"/>
                    </a:cubicBezTo>
                    <a:lnTo>
                      <a:pt x="77759" y="513160"/>
                    </a:lnTo>
                    <a:cubicBezTo>
                      <a:pt x="57136" y="513160"/>
                      <a:pt x="37358" y="504968"/>
                      <a:pt x="22775" y="490385"/>
                    </a:cubicBezTo>
                    <a:cubicBezTo>
                      <a:pt x="8192" y="475802"/>
                      <a:pt x="0" y="456024"/>
                      <a:pt x="0" y="435401"/>
                    </a:cubicBezTo>
                    <a:lnTo>
                      <a:pt x="0" y="77759"/>
                    </a:lnTo>
                    <a:cubicBezTo>
                      <a:pt x="0" y="57136"/>
                      <a:pt x="8192" y="37358"/>
                      <a:pt x="22775" y="22775"/>
                    </a:cubicBezTo>
                    <a:cubicBezTo>
                      <a:pt x="37358" y="8192"/>
                      <a:pt x="57136" y="0"/>
                      <a:pt x="77759" y="0"/>
                    </a:cubicBezTo>
                    <a:close/>
                  </a:path>
                </a:pathLst>
              </a:custGeom>
              <a:solidFill>
                <a:srgbClr val="FAF8EC"/>
              </a:solidFill>
            </p:spPr>
            <p:txBody>
              <a:bodyPr/>
              <a:lstStyle/>
              <a:p>
                <a:endParaRPr lang="ja-JP" altLang="en-US"/>
              </a:p>
            </p:txBody>
          </p:sp>
          <p:sp>
            <p:nvSpPr>
              <p:cNvPr id="26" name="TextBox 26"/>
              <p:cNvSpPr txBox="1"/>
              <p:nvPr/>
            </p:nvSpPr>
            <p:spPr>
              <a:xfrm>
                <a:off x="0" y="-41048"/>
                <a:ext cx="1337335" cy="589360"/>
              </a:xfrm>
              <a:prstGeom prst="rect">
                <a:avLst/>
              </a:prstGeom>
            </p:spPr>
            <p:txBody>
              <a:bodyPr lIns="50800" tIns="50800" rIns="50800" bIns="50800" rtlCol="0" anchor="ctr"/>
              <a:lstStyle/>
              <a:p>
                <a:pPr algn="ctr">
                  <a:lnSpc>
                    <a:spcPts val="3919"/>
                  </a:lnSpc>
                </a:pPr>
                <a:r>
                  <a:rPr lang="en-US" sz="2799" b="1" err="1">
                    <a:solidFill>
                      <a:srgbClr val="3B365F"/>
                    </a:solidFill>
                    <a:latin typeface="Rounded M+ Bold"/>
                    <a:ea typeface="Rounded M+ Bold"/>
                    <a:cs typeface="Rounded M+ Bold"/>
                    <a:sym typeface="Rounded M+ Bold"/>
                  </a:rPr>
                  <a:t>アメリカなどの国は</a:t>
                </a:r>
                <a:r>
                  <a:rPr lang="en-US" sz="2799" b="1">
                    <a:solidFill>
                      <a:srgbClr val="3B365F"/>
                    </a:solidFill>
                    <a:latin typeface="Rounded M+ Bold"/>
                    <a:ea typeface="Rounded M+ Bold"/>
                    <a:cs typeface="Rounded M+ Bold"/>
                    <a:sym typeface="Rounded M+ Bold"/>
                  </a:rPr>
                  <a:t>、</a:t>
                </a:r>
              </a:p>
              <a:p>
                <a:pPr algn="ctr">
                  <a:lnSpc>
                    <a:spcPts val="3919"/>
                  </a:lnSpc>
                </a:pPr>
                <a:r>
                  <a:rPr lang="en-US" sz="2799" b="1" err="1">
                    <a:solidFill>
                      <a:srgbClr val="3B365F"/>
                    </a:solidFill>
                    <a:latin typeface="Rounded M+ Bold"/>
                    <a:ea typeface="Rounded M+ Bold"/>
                    <a:cs typeface="Rounded M+ Bold"/>
                    <a:sym typeface="Rounded M+ Bold"/>
                  </a:rPr>
                  <a:t>このような医療保険制度は</a:t>
                </a:r>
                <a:endParaRPr lang="en-US" sz="2799" b="1">
                  <a:solidFill>
                    <a:srgbClr val="3B365F"/>
                  </a:solidFill>
                  <a:latin typeface="Rounded M+ Bold"/>
                  <a:ea typeface="Rounded M+ Bold"/>
                  <a:cs typeface="Rounded M+ Bold"/>
                  <a:sym typeface="Rounded M+ Bold"/>
                </a:endParaRPr>
              </a:p>
              <a:p>
                <a:pPr algn="ctr">
                  <a:lnSpc>
                    <a:spcPts val="3919"/>
                  </a:lnSpc>
                </a:pPr>
                <a:r>
                  <a:rPr lang="en-US" sz="2799" b="1" err="1">
                    <a:solidFill>
                      <a:srgbClr val="3B365F"/>
                    </a:solidFill>
                    <a:latin typeface="Rounded M+ Bold"/>
                    <a:ea typeface="Rounded M+ Bold"/>
                    <a:cs typeface="Rounded M+ Bold"/>
                    <a:sym typeface="Rounded M+ Bold"/>
                  </a:rPr>
                  <a:t>なかったりするわ</a:t>
                </a:r>
                <a:endParaRPr lang="en-US" sz="2799" b="1">
                  <a:solidFill>
                    <a:srgbClr val="3B365F"/>
                  </a:solidFill>
                  <a:latin typeface="Rounded M+ Bold"/>
                  <a:ea typeface="Rounded M+ Bold"/>
                  <a:cs typeface="Rounded M+ Bold"/>
                  <a:sym typeface="Rounded M+ Bold"/>
                </a:endParaRPr>
              </a:p>
            </p:txBody>
          </p:sp>
        </p:grpSp>
      </p:grpSp>
      <p:sp>
        <p:nvSpPr>
          <p:cNvPr id="2" name="TextBox 2"/>
          <p:cNvSpPr txBox="1"/>
          <p:nvPr/>
        </p:nvSpPr>
        <p:spPr>
          <a:xfrm>
            <a:off x="17037183" y="8867975"/>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a:ea typeface="Rounded M+"/>
                <a:cs typeface="Rounded M+"/>
                <a:sym typeface="Rounded M+"/>
              </a:rPr>
              <a:t>13</a:t>
            </a:r>
          </a:p>
        </p:txBody>
      </p:sp>
      <p:sp>
        <p:nvSpPr>
          <p:cNvPr id="4" name="Freeform 4"/>
          <p:cNvSpPr/>
          <p:nvPr/>
        </p:nvSpPr>
        <p:spPr>
          <a:xfrm>
            <a:off x="730408" y="3510448"/>
            <a:ext cx="3852520" cy="1064697"/>
          </a:xfrm>
          <a:custGeom>
            <a:avLst/>
            <a:gdLst/>
            <a:ahLst/>
            <a:cxnLst/>
            <a:rect l="l" t="t" r="r" b="b"/>
            <a:pathLst>
              <a:path w="3852520" h="1064697">
                <a:moveTo>
                  <a:pt x="0" y="0"/>
                </a:moveTo>
                <a:lnTo>
                  <a:pt x="3852520" y="0"/>
                </a:lnTo>
                <a:lnTo>
                  <a:pt x="3852520" y="1064697"/>
                </a:lnTo>
                <a:lnTo>
                  <a:pt x="0" y="10646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grpSp>
        <p:nvGrpSpPr>
          <p:cNvPr id="28" name="グループ化 27">
            <a:extLst>
              <a:ext uri="{FF2B5EF4-FFF2-40B4-BE49-F238E27FC236}">
                <a16:creationId xmlns:a16="http://schemas.microsoft.com/office/drawing/2014/main" id="{FBBC960D-7A62-CB30-602D-03EEF2311A1C}"/>
              </a:ext>
            </a:extLst>
          </p:cNvPr>
          <p:cNvGrpSpPr/>
          <p:nvPr/>
        </p:nvGrpSpPr>
        <p:grpSpPr>
          <a:xfrm>
            <a:off x="10487191" y="3564738"/>
            <a:ext cx="7666113" cy="3087593"/>
            <a:chOff x="10487191" y="3564738"/>
            <a:chExt cx="7666113" cy="3087593"/>
          </a:xfrm>
        </p:grpSpPr>
        <p:sp>
          <p:nvSpPr>
            <p:cNvPr id="5" name="Freeform 5"/>
            <p:cNvSpPr/>
            <p:nvPr/>
          </p:nvSpPr>
          <p:spPr>
            <a:xfrm>
              <a:off x="15975147" y="3564738"/>
              <a:ext cx="2178157" cy="3087593"/>
            </a:xfrm>
            <a:custGeom>
              <a:avLst/>
              <a:gdLst/>
              <a:ahLst/>
              <a:cxnLst/>
              <a:rect l="l" t="t" r="r" b="b"/>
              <a:pathLst>
                <a:path w="2178157" h="3087593">
                  <a:moveTo>
                    <a:pt x="0" y="0"/>
                  </a:moveTo>
                  <a:lnTo>
                    <a:pt x="2178157" y="0"/>
                  </a:lnTo>
                  <a:lnTo>
                    <a:pt x="2178157" y="3087593"/>
                  </a:lnTo>
                  <a:lnTo>
                    <a:pt x="0" y="30875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grpSp>
          <p:nvGrpSpPr>
            <p:cNvPr id="6" name="Group 6"/>
            <p:cNvGrpSpPr/>
            <p:nvPr/>
          </p:nvGrpSpPr>
          <p:grpSpPr>
            <a:xfrm rot="-6635506">
              <a:off x="15435460" y="4593311"/>
              <a:ext cx="630508" cy="854386"/>
              <a:chOff x="0" y="0"/>
              <a:chExt cx="163613" cy="221708"/>
            </a:xfrm>
          </p:grpSpPr>
          <p:sp>
            <p:nvSpPr>
              <p:cNvPr id="7" name="Freeform 7"/>
              <p:cNvSpPr/>
              <p:nvPr/>
            </p:nvSpPr>
            <p:spPr>
              <a:xfrm>
                <a:off x="0" y="0"/>
                <a:ext cx="163613" cy="221708"/>
              </a:xfrm>
              <a:custGeom>
                <a:avLst/>
                <a:gdLst/>
                <a:ahLst/>
                <a:cxnLst/>
                <a:rect l="l" t="t" r="r" b="b"/>
                <a:pathLst>
                  <a:path w="163613" h="221708">
                    <a:moveTo>
                      <a:pt x="81806" y="221708"/>
                    </a:moveTo>
                    <a:lnTo>
                      <a:pt x="163613" y="0"/>
                    </a:lnTo>
                    <a:lnTo>
                      <a:pt x="0" y="0"/>
                    </a:lnTo>
                    <a:lnTo>
                      <a:pt x="81806" y="221708"/>
                    </a:lnTo>
                    <a:close/>
                  </a:path>
                </a:pathLst>
              </a:custGeom>
              <a:solidFill>
                <a:srgbClr val="FAF8EC"/>
              </a:solidFill>
            </p:spPr>
            <p:txBody>
              <a:bodyPr/>
              <a:lstStyle/>
              <a:p>
                <a:endParaRPr lang="ja-JP" altLang="en-US"/>
              </a:p>
            </p:txBody>
          </p:sp>
          <p:sp>
            <p:nvSpPr>
              <p:cNvPr id="8" name="TextBox 8"/>
              <p:cNvSpPr txBox="1"/>
              <p:nvPr/>
            </p:nvSpPr>
            <p:spPr>
              <a:xfrm>
                <a:off x="25564" y="-41314"/>
                <a:ext cx="112484" cy="160086"/>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0487191" y="3847841"/>
              <a:ext cx="5077693" cy="2426731"/>
              <a:chOff x="0" y="-55217"/>
              <a:chExt cx="1337335" cy="639139"/>
            </a:xfrm>
          </p:grpSpPr>
          <p:sp>
            <p:nvSpPr>
              <p:cNvPr id="10" name="Freeform 10"/>
              <p:cNvSpPr/>
              <p:nvPr/>
            </p:nvSpPr>
            <p:spPr>
              <a:xfrm>
                <a:off x="0" y="0"/>
                <a:ext cx="1337335" cy="562939"/>
              </a:xfrm>
              <a:custGeom>
                <a:avLst/>
                <a:gdLst/>
                <a:ahLst/>
                <a:cxnLst/>
                <a:rect l="l" t="t" r="r" b="b"/>
                <a:pathLst>
                  <a:path w="1337335" h="562939">
                    <a:moveTo>
                      <a:pt x="77759" y="0"/>
                    </a:moveTo>
                    <a:lnTo>
                      <a:pt x="1259576" y="0"/>
                    </a:lnTo>
                    <a:cubicBezTo>
                      <a:pt x="1280199" y="0"/>
                      <a:pt x="1299977" y="8192"/>
                      <a:pt x="1314560" y="22775"/>
                    </a:cubicBezTo>
                    <a:cubicBezTo>
                      <a:pt x="1329142" y="37358"/>
                      <a:pt x="1337335" y="57136"/>
                      <a:pt x="1337335" y="77759"/>
                    </a:cubicBezTo>
                    <a:lnTo>
                      <a:pt x="1337335" y="485180"/>
                    </a:lnTo>
                    <a:cubicBezTo>
                      <a:pt x="1337335" y="528125"/>
                      <a:pt x="1302521" y="562939"/>
                      <a:pt x="1259576" y="562939"/>
                    </a:cubicBezTo>
                    <a:lnTo>
                      <a:pt x="77759" y="562939"/>
                    </a:lnTo>
                    <a:cubicBezTo>
                      <a:pt x="57136" y="562939"/>
                      <a:pt x="37358" y="554747"/>
                      <a:pt x="22775" y="540164"/>
                    </a:cubicBezTo>
                    <a:cubicBezTo>
                      <a:pt x="8192" y="525581"/>
                      <a:pt x="0" y="505803"/>
                      <a:pt x="0" y="485180"/>
                    </a:cubicBezTo>
                    <a:lnTo>
                      <a:pt x="0" y="77759"/>
                    </a:lnTo>
                    <a:cubicBezTo>
                      <a:pt x="0" y="57136"/>
                      <a:pt x="8192" y="37358"/>
                      <a:pt x="22775" y="22775"/>
                    </a:cubicBezTo>
                    <a:cubicBezTo>
                      <a:pt x="37358" y="8192"/>
                      <a:pt x="57136" y="0"/>
                      <a:pt x="77759" y="0"/>
                    </a:cubicBezTo>
                    <a:close/>
                  </a:path>
                </a:pathLst>
              </a:custGeom>
              <a:solidFill>
                <a:srgbClr val="FAF8EC"/>
              </a:solidFill>
            </p:spPr>
            <p:txBody>
              <a:bodyPr/>
              <a:lstStyle/>
              <a:p>
                <a:endParaRPr lang="ja-JP" altLang="en-US"/>
              </a:p>
            </p:txBody>
          </p:sp>
          <p:sp>
            <p:nvSpPr>
              <p:cNvPr id="11" name="TextBox 11"/>
              <p:cNvSpPr txBox="1"/>
              <p:nvPr/>
            </p:nvSpPr>
            <p:spPr>
              <a:xfrm>
                <a:off x="0" y="-55217"/>
                <a:ext cx="1337335" cy="639139"/>
              </a:xfrm>
              <a:prstGeom prst="rect">
                <a:avLst/>
              </a:prstGeom>
            </p:spPr>
            <p:txBody>
              <a:bodyPr lIns="50800" tIns="50800" rIns="50800" bIns="50800" rtlCol="0" anchor="ctr"/>
              <a:lstStyle/>
              <a:p>
                <a:pPr algn="ctr">
                  <a:lnSpc>
                    <a:spcPts val="3919"/>
                  </a:lnSpc>
                </a:pPr>
                <a:r>
                  <a:rPr lang="en-US" sz="2799" b="1" err="1">
                    <a:solidFill>
                      <a:srgbClr val="3B365F"/>
                    </a:solidFill>
                    <a:latin typeface="Rounded M+ Bold"/>
                    <a:ea typeface="Rounded M+ Bold"/>
                    <a:cs typeface="Rounded M+ Bold"/>
                    <a:sym typeface="Rounded M+ Bold"/>
                  </a:rPr>
                  <a:t>企業ではなく</a:t>
                </a:r>
                <a:endParaRPr lang="en-US" sz="2799" b="1">
                  <a:solidFill>
                    <a:srgbClr val="3B365F"/>
                  </a:solidFill>
                  <a:latin typeface="Rounded M+ Bold"/>
                  <a:ea typeface="Rounded M+ Bold"/>
                  <a:cs typeface="Rounded M+ Bold"/>
                  <a:sym typeface="Rounded M+ Bold"/>
                </a:endParaRPr>
              </a:p>
              <a:p>
                <a:pPr algn="ctr">
                  <a:lnSpc>
                    <a:spcPts val="3919"/>
                  </a:lnSpc>
                </a:pPr>
                <a:r>
                  <a:rPr lang="en-US" sz="2799" b="1" err="1">
                    <a:solidFill>
                      <a:srgbClr val="3B365F"/>
                    </a:solidFill>
                    <a:latin typeface="Rounded M+ Bold"/>
                    <a:ea typeface="Rounded M+ Bold"/>
                    <a:cs typeface="Rounded M+ Bold"/>
                    <a:sym typeface="Rounded M+ Bold"/>
                  </a:rPr>
                  <a:t>国が薬価を決めているのは</a:t>
                </a:r>
                <a:r>
                  <a:rPr lang="en-US" sz="2799" b="1">
                    <a:solidFill>
                      <a:srgbClr val="3B365F"/>
                    </a:solidFill>
                    <a:latin typeface="Rounded M+ Bold"/>
                    <a:ea typeface="Rounded M+ Bold"/>
                    <a:cs typeface="Rounded M+ Bold"/>
                    <a:sym typeface="Rounded M+ Bold"/>
                  </a:rPr>
                  <a:t>、</a:t>
                </a:r>
              </a:p>
              <a:p>
                <a:pPr algn="ctr">
                  <a:lnSpc>
                    <a:spcPts val="3919"/>
                  </a:lnSpc>
                </a:pPr>
                <a:r>
                  <a:rPr lang="en-US" sz="2799" b="1" err="1">
                    <a:solidFill>
                      <a:srgbClr val="3B365F"/>
                    </a:solidFill>
                    <a:latin typeface="Rounded M+ Bold"/>
                    <a:ea typeface="Rounded M+ Bold"/>
                    <a:cs typeface="Rounded M+ Bold"/>
                    <a:sym typeface="Rounded M+ Bold"/>
                  </a:rPr>
                  <a:t>日本の医療保険制度が</a:t>
                </a:r>
                <a:endParaRPr lang="en-US" sz="2799" b="1">
                  <a:solidFill>
                    <a:srgbClr val="3B365F"/>
                  </a:solidFill>
                  <a:latin typeface="Rounded M+ Bold"/>
                  <a:ea typeface="Rounded M+ Bold"/>
                  <a:cs typeface="Rounded M+ Bold"/>
                  <a:sym typeface="Rounded M+ Bold"/>
                </a:endParaRPr>
              </a:p>
              <a:p>
                <a:pPr algn="ctr">
                  <a:lnSpc>
                    <a:spcPts val="3919"/>
                  </a:lnSpc>
                </a:pPr>
                <a:r>
                  <a:rPr lang="en-US" sz="2799" b="1" err="1">
                    <a:solidFill>
                      <a:srgbClr val="3B365F"/>
                    </a:solidFill>
                    <a:latin typeface="Rounded M+ Bold"/>
                    <a:ea typeface="Rounded M+ Bold"/>
                    <a:cs typeface="Rounded M+ Bold"/>
                    <a:sym typeface="Rounded M+ Bold"/>
                  </a:rPr>
                  <a:t>関係しているよ</a:t>
                </a:r>
                <a:endParaRPr lang="en-US" sz="2799" b="1">
                  <a:solidFill>
                    <a:srgbClr val="3B365F"/>
                  </a:solidFill>
                  <a:latin typeface="Rounded M+ Bold"/>
                  <a:ea typeface="Rounded M+ Bold"/>
                  <a:cs typeface="Rounded M+ Bold"/>
                  <a:sym typeface="Rounded M+ Bold"/>
                </a:endParaRPr>
              </a:p>
            </p:txBody>
          </p:sp>
        </p:grpSp>
      </p:grpSp>
      <p:sp>
        <p:nvSpPr>
          <p:cNvPr id="12" name="TextBox 12"/>
          <p:cNvSpPr txBox="1"/>
          <p:nvPr/>
        </p:nvSpPr>
        <p:spPr>
          <a:xfrm>
            <a:off x="961947" y="4643190"/>
            <a:ext cx="9118494" cy="1809136"/>
          </a:xfrm>
          <a:prstGeom prst="rect">
            <a:avLst/>
          </a:prstGeom>
        </p:spPr>
        <p:txBody>
          <a:bodyPr wrap="square" lIns="0" tIns="0" rIns="0" bIns="0" rtlCol="0" anchor="t">
            <a:spAutoFit/>
          </a:bodyPr>
          <a:lstStyle/>
          <a:p>
            <a:pPr algn="l">
              <a:lnSpc>
                <a:spcPts val="4758"/>
              </a:lnSpc>
            </a:pPr>
            <a:r>
              <a:rPr lang="en-US" sz="3399" b="1" err="1">
                <a:solidFill>
                  <a:srgbClr val="3B365F"/>
                </a:solidFill>
                <a:latin typeface="Rounded M+ Bold"/>
                <a:ea typeface="Rounded M+ Bold"/>
                <a:cs typeface="Rounded M+ Bold"/>
                <a:sym typeface="Rounded M+ Bold"/>
              </a:rPr>
              <a:t>病院で保険診療を受けたとき</a:t>
            </a:r>
            <a:r>
              <a:rPr lang="en-US" sz="3399" b="1">
                <a:solidFill>
                  <a:srgbClr val="3B365F"/>
                </a:solidFill>
                <a:latin typeface="Rounded M+ Bold"/>
                <a:ea typeface="Rounded M+ Bold"/>
                <a:cs typeface="Rounded M+ Bold"/>
                <a:sym typeface="Rounded M+ Bold"/>
              </a:rPr>
              <a:t>、</a:t>
            </a:r>
          </a:p>
          <a:p>
            <a:pPr algn="l">
              <a:lnSpc>
                <a:spcPts val="4758"/>
              </a:lnSpc>
              <a:spcBef>
                <a:spcPct val="0"/>
              </a:spcBef>
            </a:pPr>
            <a:r>
              <a:rPr lang="en-US" sz="3399" b="1" err="1">
                <a:solidFill>
                  <a:srgbClr val="3B365F"/>
                </a:solidFill>
                <a:latin typeface="Rounded M+ Bold"/>
                <a:ea typeface="Rounded M+ Bold"/>
                <a:cs typeface="Rounded M+ Bold"/>
                <a:sym typeface="Rounded M+ Bold"/>
              </a:rPr>
              <a:t>医師から処方される</a:t>
            </a:r>
            <a:r>
              <a:rPr lang="en-US" sz="3399" b="1" err="1">
                <a:solidFill>
                  <a:srgbClr val="E15E55"/>
                </a:solidFill>
                <a:latin typeface="Rounded M+ Bold"/>
                <a:ea typeface="Rounded M+ Bold"/>
                <a:cs typeface="Rounded M+ Bold"/>
                <a:sym typeface="Rounded M+ Bold"/>
              </a:rPr>
              <a:t>医薬品の価格を国が決める</a:t>
            </a:r>
            <a:r>
              <a:rPr lang="en-US" sz="3399" b="1" err="1">
                <a:solidFill>
                  <a:srgbClr val="3B365F"/>
                </a:solidFill>
                <a:latin typeface="Rounded M+ Bold"/>
                <a:ea typeface="Rounded M+ Bold"/>
                <a:cs typeface="Rounded M+ Bold"/>
                <a:sym typeface="Rounded M+ Bold"/>
              </a:rPr>
              <a:t>仕組み</a:t>
            </a:r>
            <a:endParaRPr lang="en-US" sz="3399" b="1">
              <a:solidFill>
                <a:srgbClr val="3B365F"/>
              </a:solidFill>
              <a:latin typeface="Rounded M+ Bold"/>
              <a:ea typeface="Rounded M+ Bold"/>
              <a:cs typeface="Rounded M+ Bold"/>
              <a:sym typeface="Rounded M+ Bold"/>
            </a:endParaRPr>
          </a:p>
        </p:txBody>
      </p:sp>
      <p:sp>
        <p:nvSpPr>
          <p:cNvPr id="13" name="TextBox 13"/>
          <p:cNvSpPr txBox="1"/>
          <p:nvPr/>
        </p:nvSpPr>
        <p:spPr>
          <a:xfrm>
            <a:off x="806583" y="3562435"/>
            <a:ext cx="3700169" cy="717551"/>
          </a:xfrm>
          <a:prstGeom prst="rect">
            <a:avLst/>
          </a:prstGeom>
        </p:spPr>
        <p:txBody>
          <a:bodyPr lIns="0" tIns="0" rIns="0" bIns="0" rtlCol="0" anchor="t">
            <a:spAutoFit/>
          </a:bodyPr>
          <a:lstStyle/>
          <a:p>
            <a:pPr algn="ctr">
              <a:lnSpc>
                <a:spcPts val="5599"/>
              </a:lnSpc>
              <a:spcBef>
                <a:spcPct val="0"/>
              </a:spcBef>
            </a:pPr>
            <a:r>
              <a:rPr lang="en-US" sz="3999" b="1">
                <a:solidFill>
                  <a:srgbClr val="3B365F"/>
                </a:solidFill>
                <a:latin typeface="Rounded M+ Bold"/>
                <a:ea typeface="Rounded M+ Bold"/>
                <a:cs typeface="Rounded M+ Bold"/>
                <a:sym typeface="Rounded M+ Bold"/>
              </a:rPr>
              <a:t>薬価基準制度</a:t>
            </a:r>
          </a:p>
        </p:txBody>
      </p:sp>
      <p:sp>
        <p:nvSpPr>
          <p:cNvPr id="14" name="Freeform 14"/>
          <p:cNvSpPr/>
          <p:nvPr/>
        </p:nvSpPr>
        <p:spPr>
          <a:xfrm rot="-441338" flipH="1">
            <a:off x="-1340830" y="-1667411"/>
            <a:ext cx="6950282" cy="4362541"/>
          </a:xfrm>
          <a:custGeom>
            <a:avLst/>
            <a:gdLst/>
            <a:ahLst/>
            <a:cxnLst/>
            <a:rect l="l" t="t" r="r" b="b"/>
            <a:pathLst>
              <a:path w="6950282" h="4362541">
                <a:moveTo>
                  <a:pt x="6950282" y="0"/>
                </a:moveTo>
                <a:lnTo>
                  <a:pt x="0" y="0"/>
                </a:lnTo>
                <a:lnTo>
                  <a:pt x="0" y="4362541"/>
                </a:lnTo>
                <a:lnTo>
                  <a:pt x="6950282" y="4362541"/>
                </a:lnTo>
                <a:lnTo>
                  <a:pt x="695028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5" name="TextBox 15"/>
          <p:cNvSpPr txBox="1"/>
          <p:nvPr/>
        </p:nvSpPr>
        <p:spPr>
          <a:xfrm>
            <a:off x="1028700" y="388301"/>
            <a:ext cx="16388159" cy="934743"/>
          </a:xfrm>
          <a:prstGeom prst="rect">
            <a:avLst/>
          </a:prstGeom>
        </p:spPr>
        <p:txBody>
          <a:bodyPr lIns="0" tIns="0" rIns="0" bIns="0" rtlCol="0" anchor="t">
            <a:spAutoFit/>
          </a:bodyPr>
          <a:lstStyle/>
          <a:p>
            <a:pPr algn="ctr">
              <a:lnSpc>
                <a:spcPts val="7699"/>
              </a:lnSpc>
              <a:spcBef>
                <a:spcPct val="0"/>
              </a:spcBef>
            </a:pPr>
            <a:r>
              <a:rPr lang="en-US" sz="5450" b="1" err="1">
                <a:solidFill>
                  <a:srgbClr val="3B365F"/>
                </a:solidFill>
                <a:latin typeface="Rounded M+ Bold"/>
                <a:ea typeface="Rounded M+ Bold"/>
                <a:cs typeface="Rounded M+ Bold"/>
                <a:sym typeface="Rounded M+ Bold"/>
              </a:rPr>
              <a:t>日本のドラッグラグ</a:t>
            </a:r>
            <a:r>
              <a:rPr lang="en-US" sz="5450" b="1">
                <a:solidFill>
                  <a:srgbClr val="3B365F"/>
                </a:solidFill>
                <a:latin typeface="Rounded M+ Bold"/>
                <a:ea typeface="Rounded M+ Bold"/>
                <a:cs typeface="Rounded M+ Bold"/>
                <a:sym typeface="Rounded M+ Bold"/>
              </a:rPr>
              <a:t>・</a:t>
            </a:r>
            <a:r>
              <a:rPr lang="ja-JP" altLang="en-US" sz="5500" b="1">
                <a:solidFill>
                  <a:srgbClr val="3B365F"/>
                </a:solidFill>
                <a:latin typeface="Rounded M+ Bold"/>
                <a:ea typeface="Rounded M+ Bold"/>
                <a:cs typeface="Rounded M+ Bold"/>
                <a:sym typeface="Rounded M+ Bold"/>
              </a:rPr>
              <a:t>ドラッグ</a:t>
            </a:r>
            <a:r>
              <a:rPr lang="ja-JP" altLang="en-US" sz="5450" b="1">
                <a:solidFill>
                  <a:srgbClr val="3B365F"/>
                </a:solidFill>
                <a:latin typeface="Rounded M+ Bold"/>
                <a:ea typeface="Rounded M+ Bold"/>
                <a:cs typeface="Rounded M+ Bold"/>
                <a:sym typeface="Rounded M+ Bold"/>
              </a:rPr>
              <a:t>ロスの原因</a:t>
            </a:r>
            <a:endParaRPr lang="en-US" sz="5499" b="1">
              <a:solidFill>
                <a:srgbClr val="3B365F"/>
              </a:solidFill>
              <a:latin typeface="Rounded M+ Bold"/>
              <a:ea typeface="Rounded M+ Bold"/>
              <a:cs typeface="Rounded M+ Bold"/>
              <a:sym typeface="Rounded M+ Bold"/>
            </a:endParaRPr>
          </a:p>
        </p:txBody>
      </p:sp>
      <p:sp>
        <p:nvSpPr>
          <p:cNvPr id="16" name="TextBox 16"/>
          <p:cNvSpPr txBox="1"/>
          <p:nvPr/>
        </p:nvSpPr>
        <p:spPr>
          <a:xfrm>
            <a:off x="2286893" y="1832409"/>
            <a:ext cx="13970239" cy="1289685"/>
          </a:xfrm>
          <a:prstGeom prst="rect">
            <a:avLst/>
          </a:prstGeom>
        </p:spPr>
        <p:txBody>
          <a:bodyPr wrap="square" lIns="0" tIns="0" rIns="0" bIns="0" rtlCol="0" anchor="t">
            <a:spAutoFit/>
          </a:bodyPr>
          <a:lstStyle/>
          <a:p>
            <a:pPr algn="ctr">
              <a:lnSpc>
                <a:spcPts val="5039"/>
              </a:lnSpc>
            </a:pPr>
            <a:r>
              <a:rPr lang="en-US" sz="3550" b="1" dirty="0" err="1">
                <a:solidFill>
                  <a:srgbClr val="3B365F"/>
                </a:solidFill>
                <a:latin typeface="Rounded M+ Bold"/>
                <a:ea typeface="Rounded M+ Bold"/>
                <a:cs typeface="Rounded M+ Bold"/>
                <a:sym typeface="Rounded M+ Bold"/>
              </a:rPr>
              <a:t>ドラッグラグ</a:t>
            </a:r>
            <a:r>
              <a:rPr lang="en-US" sz="3550" b="1" dirty="0">
                <a:solidFill>
                  <a:srgbClr val="3B365F"/>
                </a:solidFill>
                <a:latin typeface="Rounded M+ Bold"/>
                <a:ea typeface="Rounded M+ Bold"/>
                <a:cs typeface="Rounded M+ Bold"/>
                <a:sym typeface="Rounded M+ Bold"/>
              </a:rPr>
              <a:t>・</a:t>
            </a:r>
            <a:r>
              <a:rPr lang="ja-JP" altLang="en-US" sz="3550" b="1" dirty="0">
                <a:solidFill>
                  <a:srgbClr val="3B365F"/>
                </a:solidFill>
                <a:latin typeface="Rounded M+ Bold"/>
                <a:ea typeface="Rounded M+ Bold"/>
                <a:cs typeface="Rounded M+ Bold"/>
                <a:sym typeface="Rounded M+ Bold"/>
              </a:rPr>
              <a:t>ドラッグロスが進行している原因は様々</a:t>
            </a:r>
            <a:endParaRPr lang="en-US" sz="3599" b="1" dirty="0">
              <a:solidFill>
                <a:srgbClr val="3B365F"/>
              </a:solidFill>
              <a:latin typeface="Rounded M+ Bold"/>
              <a:ea typeface="Rounded M+ Bold"/>
              <a:cs typeface="Rounded M+ Bold"/>
              <a:sym typeface="Rounded M+ Bold"/>
            </a:endParaRPr>
          </a:p>
          <a:p>
            <a:pPr algn="ctr">
              <a:lnSpc>
                <a:spcPts val="5039"/>
              </a:lnSpc>
              <a:spcBef>
                <a:spcPct val="0"/>
              </a:spcBef>
            </a:pPr>
            <a:r>
              <a:rPr lang="en-US" sz="3550" b="1" dirty="0">
                <a:solidFill>
                  <a:srgbClr val="3B365F"/>
                </a:solidFill>
                <a:latin typeface="Rounded M+ Bold"/>
                <a:ea typeface="Rounded M+ Bold"/>
                <a:cs typeface="Rounded M+ Bold"/>
                <a:sym typeface="Rounded M+ Bold"/>
              </a:rPr>
              <a:t>中でも、日本の</a:t>
            </a:r>
            <a:r>
              <a:rPr lang="en-US" sz="3550" b="1" dirty="0">
                <a:solidFill>
                  <a:srgbClr val="E15E55"/>
                </a:solidFill>
                <a:latin typeface="Rounded M+ Bold"/>
                <a:ea typeface="Rounded M+ Bold"/>
                <a:cs typeface="Rounded M+ Bold"/>
                <a:sym typeface="Rounded M+ Bold"/>
              </a:rPr>
              <a:t>薬の価格（薬価）</a:t>
            </a:r>
            <a:r>
              <a:rPr lang="en-US" sz="3550" b="1" dirty="0">
                <a:solidFill>
                  <a:srgbClr val="3B365F"/>
                </a:solidFill>
                <a:latin typeface="Rounded M+ Bold"/>
                <a:ea typeface="Rounded M+ Bold"/>
                <a:cs typeface="Rounded M+ Bold"/>
                <a:sym typeface="Rounded M+ Bold"/>
              </a:rPr>
              <a:t>が主な要因の１つになっています</a:t>
            </a:r>
            <a:endParaRPr lang="en-US" sz="3550" b="1" dirty="0">
              <a:solidFill>
                <a:srgbClr val="3B365F"/>
              </a:solidFill>
              <a:latin typeface="Rounded M+ Bold"/>
              <a:ea typeface="Rounded M+ Bold"/>
              <a:cs typeface="Rounded M+ Bold"/>
            </a:endParaRPr>
          </a:p>
        </p:txBody>
      </p:sp>
      <p:grpSp>
        <p:nvGrpSpPr>
          <p:cNvPr id="27" name="グループ化 26">
            <a:extLst>
              <a:ext uri="{FF2B5EF4-FFF2-40B4-BE49-F238E27FC236}">
                <a16:creationId xmlns:a16="http://schemas.microsoft.com/office/drawing/2014/main" id="{59DB5DBE-541F-71A3-0EE6-64EB5B7690A2}"/>
              </a:ext>
            </a:extLst>
          </p:cNvPr>
          <p:cNvGrpSpPr/>
          <p:nvPr/>
        </p:nvGrpSpPr>
        <p:grpSpPr>
          <a:xfrm>
            <a:off x="654232" y="6738056"/>
            <a:ext cx="9365108" cy="3038401"/>
            <a:chOff x="654232" y="6738056"/>
            <a:chExt cx="9365108" cy="3038401"/>
          </a:xfrm>
        </p:grpSpPr>
        <p:sp>
          <p:nvSpPr>
            <p:cNvPr id="17" name="TextBox 17"/>
            <p:cNvSpPr txBox="1"/>
            <p:nvPr/>
          </p:nvSpPr>
          <p:spPr>
            <a:xfrm>
              <a:off x="957587" y="7967321"/>
              <a:ext cx="9061753" cy="1809136"/>
            </a:xfrm>
            <a:prstGeom prst="rect">
              <a:avLst/>
            </a:prstGeom>
          </p:spPr>
          <p:txBody>
            <a:bodyPr wrap="square" lIns="0" tIns="0" rIns="0" bIns="0" rtlCol="0" anchor="t">
              <a:spAutoFit/>
            </a:bodyPr>
            <a:lstStyle/>
            <a:p>
              <a:pPr algn="l">
                <a:lnSpc>
                  <a:spcPts val="4758"/>
                </a:lnSpc>
              </a:pPr>
              <a:r>
                <a:rPr lang="en-US" sz="3399" b="1" err="1">
                  <a:solidFill>
                    <a:srgbClr val="E15E55"/>
                  </a:solidFill>
                  <a:latin typeface="Rounded M+ Bold"/>
                  <a:ea typeface="Rounded M+ Bold"/>
                  <a:cs typeface="Rounded M+ Bold"/>
                  <a:sym typeface="Rounded M+ Bold"/>
                </a:rPr>
                <a:t>国民「全員」を公的医療保険で保障する制度</a:t>
              </a:r>
              <a:endParaRPr lang="en-US" sz="3399" b="1">
                <a:solidFill>
                  <a:srgbClr val="E15E55"/>
                </a:solidFill>
                <a:latin typeface="Rounded M+ Bold"/>
                <a:ea typeface="Rounded M+ Bold"/>
                <a:cs typeface="Rounded M+ Bold"/>
                <a:sym typeface="Rounded M+ Bold"/>
              </a:endParaRPr>
            </a:p>
            <a:p>
              <a:pPr algn="l">
                <a:lnSpc>
                  <a:spcPts val="4758"/>
                </a:lnSpc>
                <a:spcBef>
                  <a:spcPct val="0"/>
                </a:spcBef>
              </a:pPr>
              <a:r>
                <a:rPr lang="en-US" sz="3399" b="1" err="1">
                  <a:solidFill>
                    <a:srgbClr val="3B365F"/>
                  </a:solidFill>
                  <a:latin typeface="Rounded M+ Bold"/>
                  <a:ea typeface="Rounded M+ Bold"/>
                  <a:cs typeface="Rounded M+ Bold"/>
                  <a:sym typeface="Rounded M+ Bold"/>
                </a:rPr>
                <a:t>病院を自由に選べたり、安い医療費で高度な医療が受けられるメリットがある</a:t>
              </a:r>
              <a:endParaRPr lang="en-US" sz="3399" b="1">
                <a:solidFill>
                  <a:srgbClr val="3B365F"/>
                </a:solidFill>
                <a:latin typeface="Rounded M+ Bold"/>
                <a:ea typeface="Rounded M+ Bold"/>
                <a:cs typeface="Rounded M+ Bold"/>
                <a:sym typeface="Rounded M+ Bold"/>
              </a:endParaRPr>
            </a:p>
          </p:txBody>
        </p:sp>
        <p:sp>
          <p:nvSpPr>
            <p:cNvPr id="18" name="Freeform 18"/>
            <p:cNvSpPr/>
            <p:nvPr/>
          </p:nvSpPr>
          <p:spPr>
            <a:xfrm>
              <a:off x="654232" y="6738056"/>
              <a:ext cx="3852520" cy="1064697"/>
            </a:xfrm>
            <a:custGeom>
              <a:avLst/>
              <a:gdLst/>
              <a:ahLst/>
              <a:cxnLst/>
              <a:rect l="l" t="t" r="r" b="b"/>
              <a:pathLst>
                <a:path w="3852520" h="1064697">
                  <a:moveTo>
                    <a:pt x="0" y="0"/>
                  </a:moveTo>
                  <a:lnTo>
                    <a:pt x="3852521" y="0"/>
                  </a:lnTo>
                  <a:lnTo>
                    <a:pt x="3852521" y="1064697"/>
                  </a:lnTo>
                  <a:lnTo>
                    <a:pt x="0" y="10646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19" name="TextBox 19"/>
            <p:cNvSpPr txBox="1"/>
            <p:nvPr/>
          </p:nvSpPr>
          <p:spPr>
            <a:xfrm>
              <a:off x="730408" y="6770239"/>
              <a:ext cx="3700169" cy="717551"/>
            </a:xfrm>
            <a:prstGeom prst="rect">
              <a:avLst/>
            </a:prstGeom>
          </p:spPr>
          <p:txBody>
            <a:bodyPr lIns="0" tIns="0" rIns="0" bIns="0" rtlCol="0" anchor="t">
              <a:spAutoFit/>
            </a:bodyPr>
            <a:lstStyle/>
            <a:p>
              <a:pPr algn="ctr">
                <a:lnSpc>
                  <a:spcPts val="5599"/>
                </a:lnSpc>
                <a:spcBef>
                  <a:spcPct val="0"/>
                </a:spcBef>
              </a:pPr>
              <a:r>
                <a:rPr lang="en-US" sz="3999" b="1">
                  <a:solidFill>
                    <a:srgbClr val="3B365F"/>
                  </a:solidFill>
                  <a:latin typeface="Rounded M+ Bold"/>
                  <a:ea typeface="Rounded M+ Bold"/>
                  <a:cs typeface="Rounded M+ Bold"/>
                  <a:sym typeface="Rounded M+ Bold"/>
                </a:rPr>
                <a:t>国民皆保険</a:t>
              </a:r>
            </a:p>
          </p:txBody>
        </p:sp>
      </p:grpSp>
      <p:sp>
        <p:nvSpPr>
          <p:cNvPr id="30" name="テキスト ボックス 29">
            <a:extLst>
              <a:ext uri="{FF2B5EF4-FFF2-40B4-BE49-F238E27FC236}">
                <a16:creationId xmlns:a16="http://schemas.microsoft.com/office/drawing/2014/main" id="{CAA7F5AA-C0C0-B4CC-5398-6ED38050689F}"/>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441338" flipH="1">
            <a:off x="-1340830" y="-1667411"/>
            <a:ext cx="6950282" cy="4362541"/>
          </a:xfrm>
          <a:custGeom>
            <a:avLst/>
            <a:gdLst/>
            <a:ahLst/>
            <a:cxnLst/>
            <a:rect l="l" t="t" r="r" b="b"/>
            <a:pathLst>
              <a:path w="6950282" h="4362541">
                <a:moveTo>
                  <a:pt x="6950282" y="0"/>
                </a:moveTo>
                <a:lnTo>
                  <a:pt x="0" y="0"/>
                </a:lnTo>
                <a:lnTo>
                  <a:pt x="0" y="4362541"/>
                </a:lnTo>
                <a:lnTo>
                  <a:pt x="6950282" y="4362541"/>
                </a:lnTo>
                <a:lnTo>
                  <a:pt x="695028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rot="-2366106" flipH="1">
            <a:off x="9871785" y="3566622"/>
            <a:ext cx="13445762" cy="8439612"/>
          </a:xfrm>
          <a:custGeom>
            <a:avLst/>
            <a:gdLst/>
            <a:ahLst/>
            <a:cxnLst/>
            <a:rect l="l" t="t" r="r" b="b"/>
            <a:pathLst>
              <a:path w="13445762" h="8439612">
                <a:moveTo>
                  <a:pt x="13445762" y="0"/>
                </a:moveTo>
                <a:lnTo>
                  <a:pt x="0" y="0"/>
                </a:lnTo>
                <a:lnTo>
                  <a:pt x="0" y="8439612"/>
                </a:lnTo>
                <a:lnTo>
                  <a:pt x="13445762" y="8439612"/>
                </a:lnTo>
                <a:lnTo>
                  <a:pt x="1344576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28" name="グループ化 27">
            <a:extLst>
              <a:ext uri="{FF2B5EF4-FFF2-40B4-BE49-F238E27FC236}">
                <a16:creationId xmlns:a16="http://schemas.microsoft.com/office/drawing/2014/main" id="{0C28E9F0-E923-BF66-84DC-D2E9C2A8257F}"/>
              </a:ext>
            </a:extLst>
          </p:cNvPr>
          <p:cNvGrpSpPr/>
          <p:nvPr/>
        </p:nvGrpSpPr>
        <p:grpSpPr>
          <a:xfrm>
            <a:off x="6123338" y="3797633"/>
            <a:ext cx="5617056" cy="5504271"/>
            <a:chOff x="6123338" y="3870282"/>
            <a:chExt cx="5617056" cy="5504271"/>
          </a:xfrm>
        </p:grpSpPr>
        <p:grpSp>
          <p:nvGrpSpPr>
            <p:cNvPr id="26" name="グループ化 25">
              <a:extLst>
                <a:ext uri="{FF2B5EF4-FFF2-40B4-BE49-F238E27FC236}">
                  <a16:creationId xmlns:a16="http://schemas.microsoft.com/office/drawing/2014/main" id="{259BD6DD-359B-3B40-4BA3-2CA77A1899B1}"/>
                </a:ext>
              </a:extLst>
            </p:cNvPr>
            <p:cNvGrpSpPr/>
            <p:nvPr/>
          </p:nvGrpSpPr>
          <p:grpSpPr>
            <a:xfrm>
              <a:off x="6549690" y="3870282"/>
              <a:ext cx="5190704" cy="5504271"/>
              <a:chOff x="6549690" y="3870282"/>
              <a:chExt cx="5190704" cy="5504271"/>
            </a:xfrm>
          </p:grpSpPr>
          <p:sp>
            <p:nvSpPr>
              <p:cNvPr id="5" name="Freeform 5"/>
              <p:cNvSpPr/>
              <p:nvPr/>
            </p:nvSpPr>
            <p:spPr>
              <a:xfrm>
                <a:off x="6549690" y="3870282"/>
                <a:ext cx="5190704" cy="2546436"/>
              </a:xfrm>
              <a:custGeom>
                <a:avLst/>
                <a:gdLst/>
                <a:ahLst/>
                <a:cxnLst/>
                <a:rect l="l" t="t" r="r" b="b"/>
                <a:pathLst>
                  <a:path w="1367099" h="670666">
                    <a:moveTo>
                      <a:pt x="76066" y="0"/>
                    </a:moveTo>
                    <a:lnTo>
                      <a:pt x="1291033" y="0"/>
                    </a:lnTo>
                    <a:cubicBezTo>
                      <a:pt x="1311207" y="0"/>
                      <a:pt x="1330555" y="8014"/>
                      <a:pt x="1344820" y="22279"/>
                    </a:cubicBezTo>
                    <a:cubicBezTo>
                      <a:pt x="1359085" y="36545"/>
                      <a:pt x="1367099" y="55892"/>
                      <a:pt x="1367099" y="76066"/>
                    </a:cubicBezTo>
                    <a:lnTo>
                      <a:pt x="1367099" y="594600"/>
                    </a:lnTo>
                    <a:cubicBezTo>
                      <a:pt x="1367099" y="614774"/>
                      <a:pt x="1359085" y="634122"/>
                      <a:pt x="1344820" y="648387"/>
                    </a:cubicBezTo>
                    <a:cubicBezTo>
                      <a:pt x="1330555" y="662652"/>
                      <a:pt x="1311207" y="670666"/>
                      <a:pt x="1291033" y="670666"/>
                    </a:cubicBezTo>
                    <a:lnTo>
                      <a:pt x="76066" y="670666"/>
                    </a:lnTo>
                    <a:cubicBezTo>
                      <a:pt x="55892" y="670666"/>
                      <a:pt x="36545" y="662652"/>
                      <a:pt x="22279" y="648387"/>
                    </a:cubicBezTo>
                    <a:cubicBezTo>
                      <a:pt x="8014" y="634122"/>
                      <a:pt x="0" y="614774"/>
                      <a:pt x="0" y="594600"/>
                    </a:cubicBezTo>
                    <a:lnTo>
                      <a:pt x="0" y="76066"/>
                    </a:lnTo>
                    <a:cubicBezTo>
                      <a:pt x="0" y="55892"/>
                      <a:pt x="8014" y="36545"/>
                      <a:pt x="22279" y="22279"/>
                    </a:cubicBezTo>
                    <a:cubicBezTo>
                      <a:pt x="36545" y="8014"/>
                      <a:pt x="55892" y="0"/>
                      <a:pt x="76066" y="0"/>
                    </a:cubicBezTo>
                    <a:close/>
                  </a:path>
                </a:pathLst>
              </a:custGeom>
              <a:solidFill>
                <a:srgbClr val="FFFFFF"/>
              </a:solidFill>
            </p:spPr>
            <p:txBody>
              <a:bodyPr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altLang="ja-JP" sz="3999" b="1" i="0" u="none" strike="noStrike" kern="1200" cap="none" spc="0" normalizeH="0" baseline="0" noProof="0" err="1">
                    <a:ln>
                      <a:noFill/>
                    </a:ln>
                    <a:solidFill>
                      <a:srgbClr val="E15E55"/>
                    </a:solidFill>
                    <a:effectLst/>
                    <a:uLnTx/>
                    <a:uFillTx/>
                    <a:latin typeface="Rounded M+ Bold"/>
                    <a:ea typeface="Rounded M+ Bold"/>
                    <a:cs typeface="Rounded M+ Bold"/>
                    <a:sym typeface="Rounded M+ Bold"/>
                  </a:rPr>
                  <a:t>社会保障費の増加</a:t>
                </a:r>
                <a:endParaRPr kumimoji="0" lang="en-US" altLang="ja-JP" sz="3999" b="1" i="0" u="none" strike="noStrike" kern="1200" cap="none" spc="0" normalizeH="0" baseline="0" noProof="0">
                  <a:ln>
                    <a:noFill/>
                  </a:ln>
                  <a:solidFill>
                    <a:srgbClr val="E15E55"/>
                  </a:solidFill>
                  <a:effectLst/>
                  <a:uLnTx/>
                  <a:uFillTx/>
                  <a:latin typeface="Rounded M+ Bold"/>
                  <a:ea typeface="Rounded M+ Bold"/>
                  <a:cs typeface="Rounded M+ Bold"/>
                  <a:sym typeface="Rounded M+ Bold"/>
                </a:endParaRPr>
              </a:p>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altLang="ja-JP" sz="3099"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個々人の社会保険料Up</a:t>
                </a:r>
                <a:endParaRPr kumimoji="0" lang="en-US" altLang="ja-JP" sz="3099" b="1" i="0" u="none" strike="noStrike" kern="1200" cap="none" spc="0" normalizeH="0" baseline="0" noProof="0">
                  <a:ln>
                    <a:noFill/>
                  </a:ln>
                  <a:solidFill>
                    <a:srgbClr val="3B365F"/>
                  </a:solidFill>
                  <a:effectLst/>
                  <a:uLnTx/>
                  <a:uFillTx/>
                  <a:latin typeface="Rounded M+ Bold"/>
                  <a:ea typeface="Rounded M+ Bold"/>
                  <a:cs typeface="Rounded M+ Bold"/>
                  <a:sym typeface="Rounded M+ Bold"/>
                </a:endParaRPr>
              </a:p>
            </p:txBody>
          </p:sp>
          <p:sp>
            <p:nvSpPr>
              <p:cNvPr id="11" name="Freeform 11"/>
              <p:cNvSpPr/>
              <p:nvPr/>
            </p:nvSpPr>
            <p:spPr>
              <a:xfrm>
                <a:off x="7777596" y="6676526"/>
                <a:ext cx="2732808" cy="2698027"/>
              </a:xfrm>
              <a:custGeom>
                <a:avLst/>
                <a:gdLst/>
                <a:ahLst/>
                <a:cxnLst/>
                <a:rect l="l" t="t" r="r" b="b"/>
                <a:pathLst>
                  <a:path w="2732808" h="2698027">
                    <a:moveTo>
                      <a:pt x="0" y="0"/>
                    </a:moveTo>
                    <a:lnTo>
                      <a:pt x="2732808" y="0"/>
                    </a:lnTo>
                    <a:lnTo>
                      <a:pt x="2732808" y="2698027"/>
                    </a:lnTo>
                    <a:lnTo>
                      <a:pt x="0" y="2698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grpSp>
        <p:grpSp>
          <p:nvGrpSpPr>
            <p:cNvPr id="12" name="Group 12"/>
            <p:cNvGrpSpPr/>
            <p:nvPr/>
          </p:nvGrpSpPr>
          <p:grpSpPr>
            <a:xfrm rot="5400000">
              <a:off x="5734121" y="4952514"/>
              <a:ext cx="1160408" cy="381974"/>
              <a:chOff x="0" y="31084"/>
              <a:chExt cx="812800" cy="267551"/>
            </a:xfrm>
          </p:grpSpPr>
          <p:sp>
            <p:nvSpPr>
              <p:cNvPr id="13" name="Freeform 13"/>
              <p:cNvSpPr/>
              <p:nvPr/>
            </p:nvSpPr>
            <p:spPr>
              <a:xfrm>
                <a:off x="0" y="108592"/>
                <a:ext cx="812800" cy="190043"/>
              </a:xfrm>
              <a:custGeom>
                <a:avLst/>
                <a:gdLst/>
                <a:ahLst/>
                <a:cxnLst/>
                <a:rect l="l" t="t" r="r" b="b"/>
                <a:pathLst>
                  <a:path w="812800" h="190043">
                    <a:moveTo>
                      <a:pt x="406400" y="0"/>
                    </a:moveTo>
                    <a:lnTo>
                      <a:pt x="812800" y="190043"/>
                    </a:lnTo>
                    <a:lnTo>
                      <a:pt x="0" y="190043"/>
                    </a:lnTo>
                    <a:lnTo>
                      <a:pt x="406400" y="0"/>
                    </a:lnTo>
                    <a:close/>
                  </a:path>
                </a:pathLst>
              </a:custGeom>
              <a:solidFill>
                <a:srgbClr val="156669"/>
              </a:solidFill>
            </p:spPr>
            <p:txBody>
              <a:bodyPr/>
              <a:lstStyle/>
              <a:p>
                <a:endParaRPr lang="ja-JP" altLang="en-US"/>
              </a:p>
            </p:txBody>
          </p:sp>
          <p:sp>
            <p:nvSpPr>
              <p:cNvPr id="14" name="TextBox 14"/>
              <p:cNvSpPr txBox="1"/>
              <p:nvPr/>
            </p:nvSpPr>
            <p:spPr>
              <a:xfrm>
                <a:off x="127000" y="31084"/>
                <a:ext cx="558800" cy="145384"/>
              </a:xfrm>
              <a:prstGeom prst="rect">
                <a:avLst/>
              </a:prstGeom>
            </p:spPr>
            <p:txBody>
              <a:bodyPr lIns="50800" tIns="50800" rIns="50800" bIns="50800" rtlCol="0" anchor="ctr"/>
              <a:lstStyle/>
              <a:p>
                <a:pPr algn="ctr">
                  <a:lnSpc>
                    <a:spcPts val="2800"/>
                  </a:lnSpc>
                </a:pPr>
                <a:endParaRPr/>
              </a:p>
            </p:txBody>
          </p:sp>
        </p:grpSp>
      </p:grpSp>
      <p:grpSp>
        <p:nvGrpSpPr>
          <p:cNvPr id="25" name="グループ化 24">
            <a:extLst>
              <a:ext uri="{FF2B5EF4-FFF2-40B4-BE49-F238E27FC236}">
                <a16:creationId xmlns:a16="http://schemas.microsoft.com/office/drawing/2014/main" id="{65ED5CB4-AFAE-E321-C953-6ED4FE5638B7}"/>
              </a:ext>
            </a:extLst>
          </p:cNvPr>
          <p:cNvGrpSpPr/>
          <p:nvPr/>
        </p:nvGrpSpPr>
        <p:grpSpPr>
          <a:xfrm>
            <a:off x="703151" y="3797633"/>
            <a:ext cx="5190704" cy="5737956"/>
            <a:chOff x="763818" y="3870282"/>
            <a:chExt cx="5190704" cy="5737956"/>
          </a:xfrm>
        </p:grpSpPr>
        <p:sp>
          <p:nvSpPr>
            <p:cNvPr id="10" name="Freeform 10"/>
            <p:cNvSpPr/>
            <p:nvPr/>
          </p:nvSpPr>
          <p:spPr>
            <a:xfrm>
              <a:off x="2339000" y="6988218"/>
              <a:ext cx="2040341" cy="2620020"/>
            </a:xfrm>
            <a:custGeom>
              <a:avLst/>
              <a:gdLst/>
              <a:ahLst/>
              <a:cxnLst/>
              <a:rect l="l" t="t" r="r" b="b"/>
              <a:pathLst>
                <a:path w="2040341" h="2620020">
                  <a:moveTo>
                    <a:pt x="0" y="0"/>
                  </a:moveTo>
                  <a:lnTo>
                    <a:pt x="2040341" y="0"/>
                  </a:lnTo>
                  <a:lnTo>
                    <a:pt x="2040341" y="2620020"/>
                  </a:lnTo>
                  <a:lnTo>
                    <a:pt x="0" y="2620020"/>
                  </a:lnTo>
                  <a:lnTo>
                    <a:pt x="0" y="0"/>
                  </a:lnTo>
                  <a:close/>
                </a:path>
              </a:pathLst>
            </a:custGeom>
            <a:blipFill>
              <a:blip r:embed="rId7"/>
              <a:stretch>
                <a:fillRect/>
              </a:stretch>
            </a:blipFill>
          </p:spPr>
          <p:txBody>
            <a:bodyPr/>
            <a:lstStyle/>
            <a:p>
              <a:endParaRPr lang="ja-JP" altLang="en-US"/>
            </a:p>
          </p:txBody>
        </p:sp>
        <p:sp>
          <p:nvSpPr>
            <p:cNvPr id="19" name="Freeform 19"/>
            <p:cNvSpPr/>
            <p:nvPr/>
          </p:nvSpPr>
          <p:spPr>
            <a:xfrm>
              <a:off x="763818" y="3870282"/>
              <a:ext cx="5190704" cy="2546436"/>
            </a:xfrm>
            <a:custGeom>
              <a:avLst/>
              <a:gdLst/>
              <a:ahLst/>
              <a:cxnLst/>
              <a:rect l="l" t="t" r="r" b="b"/>
              <a:pathLst>
                <a:path w="1367099" h="670666">
                  <a:moveTo>
                    <a:pt x="76066" y="0"/>
                  </a:moveTo>
                  <a:lnTo>
                    <a:pt x="1291033" y="0"/>
                  </a:lnTo>
                  <a:cubicBezTo>
                    <a:pt x="1311207" y="0"/>
                    <a:pt x="1330555" y="8014"/>
                    <a:pt x="1344820" y="22279"/>
                  </a:cubicBezTo>
                  <a:cubicBezTo>
                    <a:pt x="1359085" y="36545"/>
                    <a:pt x="1367099" y="55892"/>
                    <a:pt x="1367099" y="76066"/>
                  </a:cubicBezTo>
                  <a:lnTo>
                    <a:pt x="1367099" y="594600"/>
                  </a:lnTo>
                  <a:cubicBezTo>
                    <a:pt x="1367099" y="614774"/>
                    <a:pt x="1359085" y="634122"/>
                    <a:pt x="1344820" y="648387"/>
                  </a:cubicBezTo>
                  <a:cubicBezTo>
                    <a:pt x="1330555" y="662652"/>
                    <a:pt x="1311207" y="670666"/>
                    <a:pt x="1291033" y="670666"/>
                  </a:cubicBezTo>
                  <a:lnTo>
                    <a:pt x="76066" y="670666"/>
                  </a:lnTo>
                  <a:cubicBezTo>
                    <a:pt x="55892" y="670666"/>
                    <a:pt x="36545" y="662652"/>
                    <a:pt x="22279" y="648387"/>
                  </a:cubicBezTo>
                  <a:cubicBezTo>
                    <a:pt x="8014" y="634122"/>
                    <a:pt x="0" y="614774"/>
                    <a:pt x="0" y="594600"/>
                  </a:cubicBezTo>
                  <a:lnTo>
                    <a:pt x="0" y="76066"/>
                  </a:lnTo>
                  <a:cubicBezTo>
                    <a:pt x="0" y="55892"/>
                    <a:pt x="8014" y="36545"/>
                    <a:pt x="22279" y="22279"/>
                  </a:cubicBezTo>
                  <a:cubicBezTo>
                    <a:pt x="36545" y="8014"/>
                    <a:pt x="55892" y="0"/>
                    <a:pt x="76066" y="0"/>
                  </a:cubicBezTo>
                  <a:close/>
                </a:path>
              </a:pathLst>
            </a:custGeom>
            <a:solidFill>
              <a:srgbClr val="FFFFFF"/>
            </a:solidFill>
          </p:spPr>
          <p:txBody>
            <a:bodyPr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altLang="ja-JP" sz="3999" b="1" i="0" u="none" strike="noStrike" kern="1200" cap="none" spc="0" normalizeH="0" baseline="0" noProof="0" err="1">
                  <a:ln>
                    <a:noFill/>
                  </a:ln>
                  <a:solidFill>
                    <a:srgbClr val="E15E55"/>
                  </a:solidFill>
                  <a:effectLst/>
                  <a:uLnTx/>
                  <a:uFillTx/>
                  <a:latin typeface="Rounded M+ Bold"/>
                  <a:ea typeface="Rounded M+ Bold"/>
                  <a:cs typeface="Rounded M+ Bold"/>
                  <a:sym typeface="Rounded M+ Bold"/>
                </a:rPr>
                <a:t>高齢化の進行</a:t>
              </a:r>
              <a:endParaRPr kumimoji="0" lang="en-US" altLang="ja-JP" sz="3999" b="1" i="0" u="none" strike="noStrike" kern="1200" cap="none" spc="0" normalizeH="0" baseline="0" noProof="0">
                <a:ln>
                  <a:noFill/>
                </a:ln>
                <a:solidFill>
                  <a:srgbClr val="E15E55"/>
                </a:solidFill>
                <a:effectLst/>
                <a:uLnTx/>
                <a:uFillTx/>
                <a:latin typeface="Rounded M+ Bold"/>
                <a:ea typeface="Rounded M+ Bold"/>
                <a:cs typeface="Rounded M+ Bold"/>
                <a:sym typeface="Rounded M+ Bold"/>
              </a:endParaRPr>
            </a:p>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altLang="ja-JP" sz="3099"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高齢者の医療費</a:t>
              </a:r>
              <a:r>
                <a:rPr kumimoji="0" lang="en-US" altLang="ja-JP" sz="3099"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Up</a:t>
              </a:r>
            </a:p>
          </p:txBody>
        </p:sp>
      </p:grpSp>
      <p:grpSp>
        <p:nvGrpSpPr>
          <p:cNvPr id="29" name="グループ化 28">
            <a:extLst>
              <a:ext uri="{FF2B5EF4-FFF2-40B4-BE49-F238E27FC236}">
                <a16:creationId xmlns:a16="http://schemas.microsoft.com/office/drawing/2014/main" id="{5D330855-A90A-A8AD-81C7-031BF4EA9909}"/>
              </a:ext>
            </a:extLst>
          </p:cNvPr>
          <p:cNvGrpSpPr/>
          <p:nvPr/>
        </p:nvGrpSpPr>
        <p:grpSpPr>
          <a:xfrm>
            <a:off x="11954380" y="3797633"/>
            <a:ext cx="5581393" cy="5403517"/>
            <a:chOff x="11954380" y="3870282"/>
            <a:chExt cx="5581393" cy="5403517"/>
          </a:xfrm>
        </p:grpSpPr>
        <p:grpSp>
          <p:nvGrpSpPr>
            <p:cNvPr id="15" name="Group 15"/>
            <p:cNvGrpSpPr/>
            <p:nvPr/>
          </p:nvGrpSpPr>
          <p:grpSpPr>
            <a:xfrm rot="5400000">
              <a:off x="11509835" y="5007841"/>
              <a:ext cx="1160408" cy="271318"/>
              <a:chOff x="0" y="0"/>
              <a:chExt cx="812800" cy="190043"/>
            </a:xfrm>
          </p:grpSpPr>
          <p:sp>
            <p:nvSpPr>
              <p:cNvPr id="16" name="Freeform 16"/>
              <p:cNvSpPr/>
              <p:nvPr/>
            </p:nvSpPr>
            <p:spPr>
              <a:xfrm>
                <a:off x="0" y="0"/>
                <a:ext cx="812800" cy="190043"/>
              </a:xfrm>
              <a:custGeom>
                <a:avLst/>
                <a:gdLst/>
                <a:ahLst/>
                <a:cxnLst/>
                <a:rect l="l" t="t" r="r" b="b"/>
                <a:pathLst>
                  <a:path w="812800" h="190043">
                    <a:moveTo>
                      <a:pt x="406400" y="0"/>
                    </a:moveTo>
                    <a:lnTo>
                      <a:pt x="812800" y="190043"/>
                    </a:lnTo>
                    <a:lnTo>
                      <a:pt x="0" y="190043"/>
                    </a:lnTo>
                    <a:lnTo>
                      <a:pt x="406400" y="0"/>
                    </a:lnTo>
                    <a:close/>
                  </a:path>
                </a:pathLst>
              </a:custGeom>
              <a:solidFill>
                <a:srgbClr val="156669"/>
              </a:solidFill>
            </p:spPr>
            <p:txBody>
              <a:bodyPr/>
              <a:lstStyle/>
              <a:p>
                <a:endParaRPr lang="ja-JP" altLang="en-US"/>
              </a:p>
            </p:txBody>
          </p:sp>
          <p:sp>
            <p:nvSpPr>
              <p:cNvPr id="17" name="TextBox 17"/>
              <p:cNvSpPr txBox="1"/>
              <p:nvPr/>
            </p:nvSpPr>
            <p:spPr>
              <a:xfrm>
                <a:off x="127000" y="31084"/>
                <a:ext cx="558800" cy="145384"/>
              </a:xfrm>
              <a:prstGeom prst="rect">
                <a:avLst/>
              </a:prstGeom>
            </p:spPr>
            <p:txBody>
              <a:bodyPr lIns="50800" tIns="50800" rIns="50800" bIns="50800" rtlCol="0" anchor="ctr"/>
              <a:lstStyle/>
              <a:p>
                <a:pPr algn="ctr">
                  <a:lnSpc>
                    <a:spcPts val="2800"/>
                  </a:lnSpc>
                </a:pPr>
                <a:endParaRPr/>
              </a:p>
            </p:txBody>
          </p:sp>
        </p:grpSp>
        <p:grpSp>
          <p:nvGrpSpPr>
            <p:cNvPr id="27" name="グループ化 26">
              <a:extLst>
                <a:ext uri="{FF2B5EF4-FFF2-40B4-BE49-F238E27FC236}">
                  <a16:creationId xmlns:a16="http://schemas.microsoft.com/office/drawing/2014/main" id="{DCC013A9-3243-6374-9A6E-34B4A859FC2E}"/>
                </a:ext>
              </a:extLst>
            </p:cNvPr>
            <p:cNvGrpSpPr/>
            <p:nvPr/>
          </p:nvGrpSpPr>
          <p:grpSpPr>
            <a:xfrm>
              <a:off x="12345069" y="3870282"/>
              <a:ext cx="5190704" cy="5403517"/>
              <a:chOff x="12068596" y="3870282"/>
              <a:chExt cx="5190704" cy="5403517"/>
            </a:xfrm>
          </p:grpSpPr>
          <p:grpSp>
            <p:nvGrpSpPr>
              <p:cNvPr id="7" name="Group 7"/>
              <p:cNvGrpSpPr/>
              <p:nvPr/>
            </p:nvGrpSpPr>
            <p:grpSpPr>
              <a:xfrm>
                <a:off x="12068596" y="3870282"/>
                <a:ext cx="5190704" cy="2546436"/>
                <a:chOff x="0" y="0"/>
                <a:chExt cx="1367099" cy="670666"/>
              </a:xfrm>
            </p:grpSpPr>
            <p:sp>
              <p:nvSpPr>
                <p:cNvPr id="8" name="Freeform 8"/>
                <p:cNvSpPr/>
                <p:nvPr/>
              </p:nvSpPr>
              <p:spPr>
                <a:xfrm>
                  <a:off x="0" y="0"/>
                  <a:ext cx="1367099" cy="670666"/>
                </a:xfrm>
                <a:custGeom>
                  <a:avLst/>
                  <a:gdLst/>
                  <a:ahLst/>
                  <a:cxnLst/>
                  <a:rect l="l" t="t" r="r" b="b"/>
                  <a:pathLst>
                    <a:path w="1367099" h="670666">
                      <a:moveTo>
                        <a:pt x="76066" y="0"/>
                      </a:moveTo>
                      <a:lnTo>
                        <a:pt x="1291033" y="0"/>
                      </a:lnTo>
                      <a:cubicBezTo>
                        <a:pt x="1311207" y="0"/>
                        <a:pt x="1330555" y="8014"/>
                        <a:pt x="1344820" y="22279"/>
                      </a:cubicBezTo>
                      <a:cubicBezTo>
                        <a:pt x="1359085" y="36545"/>
                        <a:pt x="1367099" y="55892"/>
                        <a:pt x="1367099" y="76066"/>
                      </a:cubicBezTo>
                      <a:lnTo>
                        <a:pt x="1367099" y="594600"/>
                      </a:lnTo>
                      <a:cubicBezTo>
                        <a:pt x="1367099" y="614774"/>
                        <a:pt x="1359085" y="634122"/>
                        <a:pt x="1344820" y="648387"/>
                      </a:cubicBezTo>
                      <a:cubicBezTo>
                        <a:pt x="1330555" y="662652"/>
                        <a:pt x="1311207" y="670666"/>
                        <a:pt x="1291033" y="670666"/>
                      </a:cubicBezTo>
                      <a:lnTo>
                        <a:pt x="76066" y="670666"/>
                      </a:lnTo>
                      <a:cubicBezTo>
                        <a:pt x="55892" y="670666"/>
                        <a:pt x="36545" y="662652"/>
                        <a:pt x="22279" y="648387"/>
                      </a:cubicBezTo>
                      <a:cubicBezTo>
                        <a:pt x="8014" y="634122"/>
                        <a:pt x="0" y="614774"/>
                        <a:pt x="0" y="594600"/>
                      </a:cubicBezTo>
                      <a:lnTo>
                        <a:pt x="0" y="76066"/>
                      </a:lnTo>
                      <a:cubicBezTo>
                        <a:pt x="0" y="55892"/>
                        <a:pt x="8014" y="36545"/>
                        <a:pt x="22279" y="22279"/>
                      </a:cubicBezTo>
                      <a:cubicBezTo>
                        <a:pt x="36545" y="8014"/>
                        <a:pt x="55892" y="0"/>
                        <a:pt x="76066" y="0"/>
                      </a:cubicBezTo>
                      <a:close/>
                    </a:path>
                  </a:pathLst>
                </a:custGeom>
                <a:solidFill>
                  <a:srgbClr val="FFFFFF"/>
                </a:solidFill>
              </p:spPr>
              <p:txBody>
                <a:bodyPr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altLang="ja-JP" sz="3999" b="1" i="0" u="none" strike="noStrike" kern="1200" cap="none" spc="0" normalizeH="0" baseline="0" noProof="0" err="1">
                      <a:ln>
                        <a:noFill/>
                      </a:ln>
                      <a:solidFill>
                        <a:srgbClr val="E15E55"/>
                      </a:solidFill>
                      <a:effectLst/>
                      <a:uLnTx/>
                      <a:uFillTx/>
                      <a:latin typeface="Rounded M+ Bold"/>
                      <a:ea typeface="Rounded M+ Bold"/>
                      <a:cs typeface="Rounded M+ Bold"/>
                      <a:sym typeface="Rounded M+ Bold"/>
                    </a:rPr>
                    <a:t>薬価を下げる</a:t>
                  </a:r>
                  <a:endParaRPr kumimoji="0" lang="en-US" altLang="ja-JP" sz="3999" b="1" i="0" u="none" strike="noStrike" kern="1200" cap="none" spc="0" normalizeH="0" baseline="0" noProof="0">
                    <a:ln>
                      <a:noFill/>
                    </a:ln>
                    <a:solidFill>
                      <a:srgbClr val="E15E55"/>
                    </a:solidFill>
                    <a:effectLst/>
                    <a:uLnTx/>
                    <a:uFillTx/>
                    <a:latin typeface="Rounded M+ Bold"/>
                    <a:ea typeface="Rounded M+ Bold"/>
                    <a:cs typeface="Rounded M+ Bold"/>
                    <a:sym typeface="Rounded M+ Bold"/>
                  </a:endParaRPr>
                </a:p>
                <a:p>
                  <a:pPr marL="0" marR="0" lvl="0" indent="0" algn="ctr" defTabSz="914400" rtl="0" eaLnBrk="1" fontAlgn="auto" latinLnBrk="0" hangingPunct="1">
                    <a:lnSpc>
                      <a:spcPts val="4339"/>
                    </a:lnSpc>
                    <a:spcBef>
                      <a:spcPts val="0"/>
                    </a:spcBef>
                    <a:spcAft>
                      <a:spcPts val="0"/>
                    </a:spcAft>
                    <a:buClrTx/>
                    <a:buSzTx/>
                    <a:buFontTx/>
                    <a:buNone/>
                    <a:tabLst/>
                    <a:defRPr/>
                  </a:pPr>
                  <a:r>
                    <a:rPr kumimoji="0" lang="en-US" altLang="ja-JP" sz="3099"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社会保障費の節約になる</a:t>
                  </a:r>
                  <a:endParaRPr kumimoji="0" lang="en-US" altLang="ja-JP" sz="3099" b="1" i="0" u="none" strike="noStrike" kern="1200" cap="none" spc="0" normalizeH="0" baseline="0" noProof="0">
                    <a:ln>
                      <a:noFill/>
                    </a:ln>
                    <a:solidFill>
                      <a:srgbClr val="3B365F"/>
                    </a:solidFill>
                    <a:effectLst/>
                    <a:uLnTx/>
                    <a:uFillTx/>
                    <a:latin typeface="Rounded M+ Bold"/>
                    <a:ea typeface="Rounded M+ Bold"/>
                    <a:cs typeface="Rounded M+ Bold"/>
                    <a:sym typeface="Rounded M+ Bold"/>
                  </a:endParaRPr>
                </a:p>
              </p:txBody>
            </p:sp>
            <p:sp>
              <p:nvSpPr>
                <p:cNvPr id="9" name="TextBox 9"/>
                <p:cNvSpPr txBox="1"/>
                <p:nvPr/>
              </p:nvSpPr>
              <p:spPr>
                <a:xfrm>
                  <a:off x="0" y="-114300"/>
                  <a:ext cx="1367099" cy="784966"/>
                </a:xfrm>
                <a:prstGeom prst="rect">
                  <a:avLst/>
                </a:prstGeom>
              </p:spPr>
              <p:txBody>
                <a:bodyPr lIns="50800" tIns="50800" rIns="50800" bIns="50800" rtlCol="0" anchor="ctr"/>
                <a:lstStyle/>
                <a:p>
                  <a:pPr algn="ctr">
                    <a:lnSpc>
                      <a:spcPts val="5599"/>
                    </a:lnSpc>
                  </a:pPr>
                  <a:endParaRPr lang="en-US" sz="3099" b="1">
                    <a:solidFill>
                      <a:srgbClr val="3B365F"/>
                    </a:solidFill>
                    <a:latin typeface="Rounded M+ Bold"/>
                    <a:ea typeface="Rounded M+ Bold"/>
                    <a:cs typeface="Rounded M+ Bold"/>
                    <a:sym typeface="Rounded M+ Bold"/>
                  </a:endParaRPr>
                </a:p>
              </p:txBody>
            </p:sp>
          </p:grpSp>
          <p:sp>
            <p:nvSpPr>
              <p:cNvPr id="21" name="Freeform 21"/>
              <p:cNvSpPr/>
              <p:nvPr/>
            </p:nvSpPr>
            <p:spPr>
              <a:xfrm rot="976231">
                <a:off x="13411849" y="6757796"/>
                <a:ext cx="2255254" cy="2516003"/>
              </a:xfrm>
              <a:custGeom>
                <a:avLst/>
                <a:gdLst/>
                <a:ahLst/>
                <a:cxnLst/>
                <a:rect l="l" t="t" r="r" b="b"/>
                <a:pathLst>
                  <a:path w="2255254" h="2516003">
                    <a:moveTo>
                      <a:pt x="0" y="0"/>
                    </a:moveTo>
                    <a:lnTo>
                      <a:pt x="2255254" y="0"/>
                    </a:lnTo>
                    <a:lnTo>
                      <a:pt x="2255254" y="2516004"/>
                    </a:lnTo>
                    <a:lnTo>
                      <a:pt x="0" y="2516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grpSp>
      <p:sp>
        <p:nvSpPr>
          <p:cNvPr id="22" name="TextBox 2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a:ea typeface="Rounded M+"/>
                <a:cs typeface="Rounded M+"/>
                <a:sym typeface="Rounded M+"/>
              </a:rPr>
              <a:t>14</a:t>
            </a:r>
          </a:p>
        </p:txBody>
      </p:sp>
      <p:sp>
        <p:nvSpPr>
          <p:cNvPr id="23" name="TextBox 23"/>
          <p:cNvSpPr txBox="1"/>
          <p:nvPr/>
        </p:nvSpPr>
        <p:spPr>
          <a:xfrm>
            <a:off x="703151" y="1832408"/>
            <a:ext cx="16881698" cy="1247393"/>
          </a:xfrm>
          <a:prstGeom prst="rect">
            <a:avLst/>
          </a:prstGeom>
        </p:spPr>
        <p:txBody>
          <a:bodyPr lIns="0" tIns="0" rIns="0" bIns="0" rtlCol="0" anchor="t">
            <a:spAutoFit/>
          </a:bodyPr>
          <a:lstStyle/>
          <a:p>
            <a:pPr algn="ctr">
              <a:lnSpc>
                <a:spcPts val="5039"/>
              </a:lnSpc>
            </a:pPr>
            <a:r>
              <a:rPr lang="en-US" sz="3550" b="1" err="1">
                <a:solidFill>
                  <a:srgbClr val="3B365F"/>
                </a:solidFill>
                <a:latin typeface="Rounded M+ Bold"/>
                <a:ea typeface="Rounded M+ Bold"/>
                <a:cs typeface="Rounded M+ Bold"/>
                <a:sym typeface="Rounded M+ Bold"/>
              </a:rPr>
              <a:t>国民が誰でも等しく医療を受けられる一方で</a:t>
            </a:r>
            <a:r>
              <a:rPr lang="en-US" sz="3550" b="1">
                <a:solidFill>
                  <a:srgbClr val="3B365F"/>
                </a:solidFill>
                <a:latin typeface="Rounded M+ Bold"/>
                <a:ea typeface="Rounded M+ Bold"/>
                <a:cs typeface="Rounded M+ Bold"/>
                <a:sym typeface="Rounded M+ Bold"/>
              </a:rPr>
              <a:t>、</a:t>
            </a:r>
          </a:p>
          <a:p>
            <a:pPr algn="ctr">
              <a:lnSpc>
                <a:spcPts val="5039"/>
              </a:lnSpc>
              <a:spcBef>
                <a:spcPct val="0"/>
              </a:spcBef>
            </a:pPr>
            <a:r>
              <a:rPr lang="en-US" sz="3550" b="1" err="1">
                <a:solidFill>
                  <a:srgbClr val="3B365F"/>
                </a:solidFill>
                <a:latin typeface="Rounded M+ Bold"/>
                <a:ea typeface="Rounded M+ Bold"/>
                <a:cs typeface="Rounded M+ Bold"/>
                <a:sym typeface="Rounded M+ Bold"/>
              </a:rPr>
              <a:t>なぜ、保険制度や薬価制度がドラッグラグ</a:t>
            </a:r>
            <a:r>
              <a:rPr lang="en-US" sz="3550" b="1">
                <a:solidFill>
                  <a:srgbClr val="3B365F"/>
                </a:solidFill>
                <a:latin typeface="Rounded M+ Bold"/>
                <a:ea typeface="Rounded M+ Bold"/>
                <a:cs typeface="Rounded M+ Bold"/>
                <a:sym typeface="Rounded M+ Bold"/>
              </a:rPr>
              <a:t>・</a:t>
            </a:r>
            <a:r>
              <a:rPr lang="ja-JP" altLang="en-US" sz="3550" b="1">
                <a:solidFill>
                  <a:srgbClr val="3B365F"/>
                </a:solidFill>
                <a:latin typeface="Rounded M+ Bold"/>
                <a:ea typeface="Rounded M+ Bold"/>
                <a:cs typeface="Rounded M+ Bold"/>
                <a:sym typeface="Rounded M+ Bold"/>
              </a:rPr>
              <a:t>ドラッグロスの原因に</a:t>
            </a:r>
            <a:r>
              <a:rPr lang="en-US" sz="3550" b="1">
                <a:solidFill>
                  <a:srgbClr val="3B365F"/>
                </a:solidFill>
                <a:latin typeface="Rounded M+ Bold"/>
                <a:ea typeface="Rounded M+ Bold"/>
                <a:cs typeface="Rounded M+ Bold"/>
                <a:sym typeface="Rounded M+ Bold"/>
              </a:rPr>
              <a:t>…？</a:t>
            </a:r>
            <a:endParaRPr lang="en-US" sz="3550" b="1">
              <a:solidFill>
                <a:srgbClr val="3B365F"/>
              </a:solidFill>
              <a:latin typeface="Rounded M+ Bold"/>
              <a:ea typeface="Rounded M+ Bold"/>
              <a:cs typeface="Rounded M+ Bold"/>
            </a:endParaRPr>
          </a:p>
        </p:txBody>
      </p:sp>
      <p:sp>
        <p:nvSpPr>
          <p:cNvPr id="24" name="TextBox 24"/>
          <p:cNvSpPr txBox="1"/>
          <p:nvPr/>
        </p:nvSpPr>
        <p:spPr>
          <a:xfrm>
            <a:off x="1028700" y="388301"/>
            <a:ext cx="16388159" cy="934743"/>
          </a:xfrm>
          <a:prstGeom prst="rect">
            <a:avLst/>
          </a:prstGeom>
        </p:spPr>
        <p:txBody>
          <a:bodyPr lIns="0" tIns="0" rIns="0" bIns="0" rtlCol="0" anchor="t">
            <a:spAutoFit/>
          </a:bodyPr>
          <a:lstStyle/>
          <a:p>
            <a:pPr algn="ctr">
              <a:lnSpc>
                <a:spcPts val="7699"/>
              </a:lnSpc>
              <a:spcBef>
                <a:spcPct val="0"/>
              </a:spcBef>
            </a:pPr>
            <a:r>
              <a:rPr lang="en-US" sz="5450" b="1" err="1">
                <a:solidFill>
                  <a:srgbClr val="3B365F"/>
                </a:solidFill>
                <a:latin typeface="Rounded M+ Bold"/>
                <a:ea typeface="Rounded M+ Bold"/>
                <a:cs typeface="Rounded M+ Bold"/>
                <a:sym typeface="Rounded M+ Bold"/>
              </a:rPr>
              <a:t>日本のドラッグラグ・</a:t>
            </a:r>
            <a:r>
              <a:rPr lang="ja-JP" altLang="en-US" sz="5500" b="1" err="1">
                <a:solidFill>
                  <a:srgbClr val="3B365F"/>
                </a:solidFill>
                <a:latin typeface="Rounded M+ Bold"/>
                <a:ea typeface="Rounded M+ Bold"/>
                <a:cs typeface="Rounded M+ Bold"/>
                <a:sym typeface="Rounded M+ Bold"/>
              </a:rPr>
              <a:t>ドラッグ</a:t>
            </a:r>
            <a:r>
              <a:rPr lang="ja-JP" altLang="en-US" sz="5450" b="1" err="1">
                <a:solidFill>
                  <a:srgbClr val="3B365F"/>
                </a:solidFill>
                <a:latin typeface="Rounded M+ Bold"/>
                <a:ea typeface="Rounded M+ Bold"/>
                <a:cs typeface="Rounded M+ Bold"/>
                <a:sym typeface="Rounded M+ Bold"/>
              </a:rPr>
              <a:t>ロスの原因</a:t>
            </a:r>
            <a:endParaRPr lang="en-US" sz="5499" b="1" err="1">
              <a:solidFill>
                <a:srgbClr val="3B365F"/>
              </a:solidFill>
              <a:latin typeface="Rounded M+ Bold"/>
              <a:ea typeface="Rounded M+ Bold"/>
              <a:cs typeface="Rounded M+ Bold"/>
              <a:sym typeface="Rounded M+ Bold"/>
            </a:endParaRPr>
          </a:p>
        </p:txBody>
      </p:sp>
      <p:sp>
        <p:nvSpPr>
          <p:cNvPr id="30" name="テキスト ボックス 29">
            <a:extLst>
              <a:ext uri="{FF2B5EF4-FFF2-40B4-BE49-F238E27FC236}">
                <a16:creationId xmlns:a16="http://schemas.microsoft.com/office/drawing/2014/main" id="{BA96B5EC-E56D-C4D1-06C9-9430E4F51215}"/>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2366106" flipH="1">
            <a:off x="9276559" y="3823597"/>
            <a:ext cx="13445762" cy="8439612"/>
          </a:xfrm>
          <a:custGeom>
            <a:avLst/>
            <a:gdLst/>
            <a:ahLst/>
            <a:cxnLst/>
            <a:rect l="l" t="t" r="r" b="b"/>
            <a:pathLst>
              <a:path w="13445762" h="8439612">
                <a:moveTo>
                  <a:pt x="13445761" y="0"/>
                </a:moveTo>
                <a:lnTo>
                  <a:pt x="0" y="0"/>
                </a:lnTo>
                <a:lnTo>
                  <a:pt x="0" y="8439612"/>
                </a:lnTo>
                <a:lnTo>
                  <a:pt x="13445761" y="8439612"/>
                </a:lnTo>
                <a:lnTo>
                  <a:pt x="1344576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rot="-441338" flipH="1">
            <a:off x="-1340830" y="-1667411"/>
            <a:ext cx="6950282" cy="4362541"/>
          </a:xfrm>
          <a:custGeom>
            <a:avLst/>
            <a:gdLst/>
            <a:ahLst/>
            <a:cxnLst/>
            <a:rect l="l" t="t" r="r" b="b"/>
            <a:pathLst>
              <a:path w="6950282" h="4362541">
                <a:moveTo>
                  <a:pt x="6950282" y="0"/>
                </a:moveTo>
                <a:lnTo>
                  <a:pt x="0" y="0"/>
                </a:lnTo>
                <a:lnTo>
                  <a:pt x="0" y="4362541"/>
                </a:lnTo>
                <a:lnTo>
                  <a:pt x="6950282" y="4362541"/>
                </a:lnTo>
                <a:lnTo>
                  <a:pt x="695028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4" name="Group 4"/>
          <p:cNvGrpSpPr/>
          <p:nvPr/>
        </p:nvGrpSpPr>
        <p:grpSpPr>
          <a:xfrm>
            <a:off x="549097" y="1146035"/>
            <a:ext cx="17184504" cy="8700821"/>
            <a:chOff x="0" y="-57150"/>
            <a:chExt cx="4525960" cy="2291574"/>
          </a:xfrm>
        </p:grpSpPr>
        <p:sp>
          <p:nvSpPr>
            <p:cNvPr id="5" name="Freeform 5"/>
            <p:cNvSpPr/>
            <p:nvPr/>
          </p:nvSpPr>
          <p:spPr>
            <a:xfrm>
              <a:off x="0" y="0"/>
              <a:ext cx="4525960" cy="2234424"/>
            </a:xfrm>
            <a:custGeom>
              <a:avLst/>
              <a:gdLst/>
              <a:ahLst/>
              <a:cxnLst/>
              <a:rect l="l" t="t" r="r" b="b"/>
              <a:pathLst>
                <a:path w="4525960" h="2201355">
                  <a:moveTo>
                    <a:pt x="0" y="0"/>
                  </a:moveTo>
                  <a:lnTo>
                    <a:pt x="4525960" y="0"/>
                  </a:lnTo>
                  <a:lnTo>
                    <a:pt x="4525960" y="2201355"/>
                  </a:lnTo>
                  <a:lnTo>
                    <a:pt x="0" y="2201355"/>
                  </a:lnTo>
                  <a:close/>
                </a:path>
              </a:pathLst>
            </a:custGeom>
            <a:solidFill>
              <a:srgbClr val="FFFFFF"/>
            </a:solidFill>
          </p:spPr>
          <p:txBody>
            <a:bodyPr/>
            <a:lstStyle/>
            <a:p>
              <a:endParaRPr lang="ja-JP" altLang="en-US"/>
            </a:p>
          </p:txBody>
        </p:sp>
        <p:sp>
          <p:nvSpPr>
            <p:cNvPr id="6" name="TextBox 6"/>
            <p:cNvSpPr txBox="1"/>
            <p:nvPr/>
          </p:nvSpPr>
          <p:spPr>
            <a:xfrm>
              <a:off x="0" y="-57150"/>
              <a:ext cx="4525960" cy="2258505"/>
            </a:xfrm>
            <a:prstGeom prst="rect">
              <a:avLst/>
            </a:prstGeom>
          </p:spPr>
          <p:txBody>
            <a:bodyPr lIns="50800" tIns="50800" rIns="50800" bIns="50800" rtlCol="0" anchor="ctr"/>
            <a:lstStyle/>
            <a:p>
              <a:pPr algn="ctr">
                <a:lnSpc>
                  <a:spcPts val="2800"/>
                </a:lnSpc>
              </a:pPr>
              <a:endParaRPr/>
            </a:p>
          </p:txBody>
        </p:sp>
      </p:grpSp>
      <p:grpSp>
        <p:nvGrpSpPr>
          <p:cNvPr id="7" name="Group 7"/>
          <p:cNvGrpSpPr/>
          <p:nvPr/>
        </p:nvGrpSpPr>
        <p:grpSpPr>
          <a:xfrm>
            <a:off x="1028700" y="1659836"/>
            <a:ext cx="9294770" cy="7311308"/>
            <a:chOff x="0" y="37192"/>
            <a:chExt cx="12393026" cy="9748412"/>
          </a:xfrm>
        </p:grpSpPr>
        <p:grpSp>
          <p:nvGrpSpPr>
            <p:cNvPr id="8" name="Group 8"/>
            <p:cNvGrpSpPr/>
            <p:nvPr/>
          </p:nvGrpSpPr>
          <p:grpSpPr>
            <a:xfrm>
              <a:off x="6196513" y="725888"/>
              <a:ext cx="993463" cy="523253"/>
              <a:chOff x="0" y="0"/>
              <a:chExt cx="173381" cy="91319"/>
            </a:xfrm>
          </p:grpSpPr>
          <p:sp>
            <p:nvSpPr>
              <p:cNvPr id="9" name="Freeform 9"/>
              <p:cNvSpPr/>
              <p:nvPr/>
            </p:nvSpPr>
            <p:spPr>
              <a:xfrm>
                <a:off x="0" y="0"/>
                <a:ext cx="173381" cy="91319"/>
              </a:xfrm>
              <a:custGeom>
                <a:avLst/>
                <a:gdLst/>
                <a:ahLst/>
                <a:cxnLst/>
                <a:rect l="l" t="t" r="r" b="b"/>
                <a:pathLst>
                  <a:path w="173381" h="91319">
                    <a:moveTo>
                      <a:pt x="0" y="0"/>
                    </a:moveTo>
                    <a:lnTo>
                      <a:pt x="173381" y="0"/>
                    </a:lnTo>
                    <a:lnTo>
                      <a:pt x="173381" y="91319"/>
                    </a:lnTo>
                    <a:lnTo>
                      <a:pt x="0" y="91319"/>
                    </a:lnTo>
                    <a:close/>
                  </a:path>
                </a:pathLst>
              </a:custGeom>
              <a:solidFill>
                <a:srgbClr val="FFFFFF"/>
              </a:solidFill>
            </p:spPr>
            <p:txBody>
              <a:bodyPr/>
              <a:lstStyle/>
              <a:p>
                <a:endParaRPr lang="ja-JP" altLang="en-US"/>
              </a:p>
            </p:txBody>
          </p:sp>
          <p:sp>
            <p:nvSpPr>
              <p:cNvPr id="10" name="TextBox 10"/>
              <p:cNvSpPr txBox="1"/>
              <p:nvPr/>
            </p:nvSpPr>
            <p:spPr>
              <a:xfrm>
                <a:off x="0" y="-66675"/>
                <a:ext cx="173381" cy="157994"/>
              </a:xfrm>
              <a:prstGeom prst="rect">
                <a:avLst/>
              </a:prstGeom>
            </p:spPr>
            <p:txBody>
              <a:bodyPr lIns="57498" tIns="57498" rIns="57498" bIns="57498" rtlCol="0" anchor="ctr"/>
              <a:lstStyle/>
              <a:p>
                <a:pPr algn="ctr">
                  <a:lnSpc>
                    <a:spcPts val="3359"/>
                  </a:lnSpc>
                </a:pPr>
                <a:endParaRPr/>
              </a:p>
            </p:txBody>
          </p:sp>
        </p:grpSp>
        <p:sp>
          <p:nvSpPr>
            <p:cNvPr id="11" name="Freeform 11"/>
            <p:cNvSpPr/>
            <p:nvPr/>
          </p:nvSpPr>
          <p:spPr>
            <a:xfrm>
              <a:off x="379073" y="775139"/>
              <a:ext cx="12013953" cy="9010465"/>
            </a:xfrm>
            <a:custGeom>
              <a:avLst/>
              <a:gdLst/>
              <a:ahLst/>
              <a:cxnLst/>
              <a:rect l="l" t="t" r="r" b="b"/>
              <a:pathLst>
                <a:path w="12013953" h="9010465">
                  <a:moveTo>
                    <a:pt x="0" y="0"/>
                  </a:moveTo>
                  <a:lnTo>
                    <a:pt x="12013953" y="0"/>
                  </a:lnTo>
                  <a:lnTo>
                    <a:pt x="12013953" y="9010464"/>
                  </a:lnTo>
                  <a:lnTo>
                    <a:pt x="0" y="9010464"/>
                  </a:lnTo>
                  <a:lnTo>
                    <a:pt x="0" y="0"/>
                  </a:lnTo>
                  <a:close/>
                </a:path>
              </a:pathLst>
            </a:custGeom>
            <a:blipFill>
              <a:blip r:embed="rId5"/>
              <a:stretch>
                <a:fillRect/>
              </a:stretch>
            </a:blipFill>
          </p:spPr>
          <p:txBody>
            <a:bodyPr/>
            <a:lstStyle/>
            <a:p>
              <a:endParaRPr lang="ja-JP" altLang="en-US"/>
            </a:p>
          </p:txBody>
        </p:sp>
        <p:grpSp>
          <p:nvGrpSpPr>
            <p:cNvPr id="12" name="Group 12"/>
            <p:cNvGrpSpPr/>
            <p:nvPr/>
          </p:nvGrpSpPr>
          <p:grpSpPr>
            <a:xfrm>
              <a:off x="379073" y="37192"/>
              <a:ext cx="6861769" cy="1821451"/>
              <a:chOff x="0" y="-66675"/>
              <a:chExt cx="1197528" cy="317883"/>
            </a:xfrm>
          </p:grpSpPr>
          <p:sp>
            <p:nvSpPr>
              <p:cNvPr id="13" name="Freeform 13"/>
              <p:cNvSpPr/>
              <p:nvPr/>
            </p:nvSpPr>
            <p:spPr>
              <a:xfrm>
                <a:off x="0" y="0"/>
                <a:ext cx="1197528" cy="251208"/>
              </a:xfrm>
              <a:custGeom>
                <a:avLst/>
                <a:gdLst/>
                <a:ahLst/>
                <a:cxnLst/>
                <a:rect l="l" t="t" r="r" b="b"/>
                <a:pathLst>
                  <a:path w="1197528" h="251208">
                    <a:moveTo>
                      <a:pt x="0" y="0"/>
                    </a:moveTo>
                    <a:lnTo>
                      <a:pt x="1197528" y="0"/>
                    </a:lnTo>
                    <a:lnTo>
                      <a:pt x="1197528" y="251208"/>
                    </a:lnTo>
                    <a:lnTo>
                      <a:pt x="0" y="251208"/>
                    </a:lnTo>
                    <a:close/>
                  </a:path>
                </a:pathLst>
              </a:custGeom>
              <a:solidFill>
                <a:srgbClr val="FFFFFF"/>
              </a:solidFill>
            </p:spPr>
            <p:txBody>
              <a:bodyPr/>
              <a:lstStyle/>
              <a:p>
                <a:endParaRPr lang="ja-JP" altLang="en-US"/>
              </a:p>
            </p:txBody>
          </p:sp>
          <p:sp>
            <p:nvSpPr>
              <p:cNvPr id="14" name="TextBox 14"/>
              <p:cNvSpPr txBox="1"/>
              <p:nvPr/>
            </p:nvSpPr>
            <p:spPr>
              <a:xfrm>
                <a:off x="0" y="-66675"/>
                <a:ext cx="1197528" cy="317883"/>
              </a:xfrm>
              <a:prstGeom prst="rect">
                <a:avLst/>
              </a:prstGeom>
            </p:spPr>
            <p:txBody>
              <a:bodyPr lIns="57498" tIns="57498" rIns="57498" bIns="57498" rtlCol="0" anchor="ctr"/>
              <a:lstStyle/>
              <a:p>
                <a:pPr algn="ctr">
                  <a:lnSpc>
                    <a:spcPts val="3359"/>
                  </a:lnSpc>
                </a:pPr>
                <a:endParaRPr/>
              </a:p>
            </p:txBody>
          </p:sp>
        </p:grpSp>
        <p:grpSp>
          <p:nvGrpSpPr>
            <p:cNvPr id="15" name="Group 15"/>
            <p:cNvGrpSpPr/>
            <p:nvPr/>
          </p:nvGrpSpPr>
          <p:grpSpPr>
            <a:xfrm>
              <a:off x="193831" y="1817004"/>
              <a:ext cx="5678277" cy="568957"/>
              <a:chOff x="0" y="0"/>
              <a:chExt cx="990983" cy="99295"/>
            </a:xfrm>
          </p:grpSpPr>
          <p:sp>
            <p:nvSpPr>
              <p:cNvPr id="16" name="Freeform 16"/>
              <p:cNvSpPr/>
              <p:nvPr/>
            </p:nvSpPr>
            <p:spPr>
              <a:xfrm>
                <a:off x="0" y="0"/>
                <a:ext cx="990983" cy="99295"/>
              </a:xfrm>
              <a:custGeom>
                <a:avLst/>
                <a:gdLst/>
                <a:ahLst/>
                <a:cxnLst/>
                <a:rect l="l" t="t" r="r" b="b"/>
                <a:pathLst>
                  <a:path w="990983" h="99295">
                    <a:moveTo>
                      <a:pt x="0" y="0"/>
                    </a:moveTo>
                    <a:lnTo>
                      <a:pt x="990983" y="0"/>
                    </a:lnTo>
                    <a:lnTo>
                      <a:pt x="990983" y="99295"/>
                    </a:lnTo>
                    <a:lnTo>
                      <a:pt x="0" y="99295"/>
                    </a:lnTo>
                    <a:close/>
                  </a:path>
                </a:pathLst>
              </a:custGeom>
              <a:solidFill>
                <a:srgbClr val="FFFFFF"/>
              </a:solidFill>
            </p:spPr>
            <p:txBody>
              <a:bodyPr/>
              <a:lstStyle/>
              <a:p>
                <a:endParaRPr lang="ja-JP" altLang="en-US"/>
              </a:p>
            </p:txBody>
          </p:sp>
          <p:sp>
            <p:nvSpPr>
              <p:cNvPr id="17" name="TextBox 17"/>
              <p:cNvSpPr txBox="1"/>
              <p:nvPr/>
            </p:nvSpPr>
            <p:spPr>
              <a:xfrm>
                <a:off x="0" y="-66675"/>
                <a:ext cx="990983" cy="165970"/>
              </a:xfrm>
              <a:prstGeom prst="rect">
                <a:avLst/>
              </a:prstGeom>
            </p:spPr>
            <p:txBody>
              <a:bodyPr lIns="57498" tIns="57498" rIns="57498" bIns="57498" rtlCol="0" anchor="ctr"/>
              <a:lstStyle/>
              <a:p>
                <a:pPr algn="ctr">
                  <a:lnSpc>
                    <a:spcPts val="3359"/>
                  </a:lnSpc>
                </a:pPr>
                <a:endParaRPr/>
              </a:p>
            </p:txBody>
          </p:sp>
        </p:grpSp>
        <p:grpSp>
          <p:nvGrpSpPr>
            <p:cNvPr id="18" name="Group 18"/>
            <p:cNvGrpSpPr/>
            <p:nvPr/>
          </p:nvGrpSpPr>
          <p:grpSpPr>
            <a:xfrm>
              <a:off x="379073" y="2281785"/>
              <a:ext cx="3801486" cy="600262"/>
              <a:chOff x="0" y="0"/>
              <a:chExt cx="663442" cy="104759"/>
            </a:xfrm>
          </p:grpSpPr>
          <p:sp>
            <p:nvSpPr>
              <p:cNvPr id="19" name="Freeform 19"/>
              <p:cNvSpPr/>
              <p:nvPr/>
            </p:nvSpPr>
            <p:spPr>
              <a:xfrm>
                <a:off x="0" y="0"/>
                <a:ext cx="663442" cy="104759"/>
              </a:xfrm>
              <a:custGeom>
                <a:avLst/>
                <a:gdLst/>
                <a:ahLst/>
                <a:cxnLst/>
                <a:rect l="l" t="t" r="r" b="b"/>
                <a:pathLst>
                  <a:path w="663442" h="104759">
                    <a:moveTo>
                      <a:pt x="0" y="0"/>
                    </a:moveTo>
                    <a:lnTo>
                      <a:pt x="663442" y="0"/>
                    </a:lnTo>
                    <a:lnTo>
                      <a:pt x="663442" y="104759"/>
                    </a:lnTo>
                    <a:lnTo>
                      <a:pt x="0" y="104759"/>
                    </a:lnTo>
                    <a:close/>
                  </a:path>
                </a:pathLst>
              </a:custGeom>
              <a:solidFill>
                <a:srgbClr val="FFFFFF"/>
              </a:solidFill>
            </p:spPr>
            <p:txBody>
              <a:bodyPr/>
              <a:lstStyle/>
              <a:p>
                <a:endParaRPr lang="ja-JP" altLang="en-US"/>
              </a:p>
            </p:txBody>
          </p:sp>
          <p:sp>
            <p:nvSpPr>
              <p:cNvPr id="20" name="TextBox 20"/>
              <p:cNvSpPr txBox="1"/>
              <p:nvPr/>
            </p:nvSpPr>
            <p:spPr>
              <a:xfrm>
                <a:off x="0" y="-66675"/>
                <a:ext cx="663442" cy="171434"/>
              </a:xfrm>
              <a:prstGeom prst="rect">
                <a:avLst/>
              </a:prstGeom>
            </p:spPr>
            <p:txBody>
              <a:bodyPr lIns="57498" tIns="57498" rIns="57498" bIns="57498" rtlCol="0" anchor="ctr"/>
              <a:lstStyle/>
              <a:p>
                <a:pPr algn="ctr">
                  <a:lnSpc>
                    <a:spcPts val="3359"/>
                  </a:lnSpc>
                </a:pPr>
                <a:endParaRPr/>
              </a:p>
            </p:txBody>
          </p:sp>
        </p:grpSp>
        <p:sp>
          <p:nvSpPr>
            <p:cNvPr id="21" name="Freeform 21"/>
            <p:cNvSpPr/>
            <p:nvPr/>
          </p:nvSpPr>
          <p:spPr>
            <a:xfrm>
              <a:off x="392856" y="208173"/>
              <a:ext cx="1380037" cy="425033"/>
            </a:xfrm>
            <a:custGeom>
              <a:avLst/>
              <a:gdLst/>
              <a:ahLst/>
              <a:cxnLst/>
              <a:rect l="l" t="t" r="r" b="b"/>
              <a:pathLst>
                <a:path w="1495786" h="498924">
                  <a:moveTo>
                    <a:pt x="0" y="0"/>
                  </a:moveTo>
                  <a:lnTo>
                    <a:pt x="1495786" y="0"/>
                  </a:lnTo>
                  <a:lnTo>
                    <a:pt x="1495786" y="498924"/>
                  </a:lnTo>
                  <a:lnTo>
                    <a:pt x="0" y="498924"/>
                  </a:lnTo>
                  <a:lnTo>
                    <a:pt x="0" y="0"/>
                  </a:lnTo>
                  <a:close/>
                </a:path>
              </a:pathLst>
            </a:custGeom>
            <a:blipFill>
              <a:blip r:embed="rId5"/>
              <a:stretch>
                <a:fillRect l="-127032" t="-420188" r="-576154" b="-1285791"/>
              </a:stretch>
            </a:blipFill>
          </p:spPr>
          <p:txBody>
            <a:bodyPr/>
            <a:lstStyle/>
            <a:p>
              <a:endParaRPr lang="ja-JP" altLang="en-US" sz="2000"/>
            </a:p>
          </p:txBody>
        </p:sp>
        <p:sp>
          <p:nvSpPr>
            <p:cNvPr id="22" name="TextBox 22"/>
            <p:cNvSpPr txBox="1"/>
            <p:nvPr/>
          </p:nvSpPr>
          <p:spPr>
            <a:xfrm>
              <a:off x="1906003" y="2192758"/>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1,300憶円</a:t>
              </a:r>
            </a:p>
          </p:txBody>
        </p:sp>
        <p:sp>
          <p:nvSpPr>
            <p:cNvPr id="23" name="TextBox 23"/>
            <p:cNvSpPr txBox="1"/>
            <p:nvPr/>
          </p:nvSpPr>
          <p:spPr>
            <a:xfrm>
              <a:off x="3827779" y="1689026"/>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1,300憶円</a:t>
              </a:r>
            </a:p>
          </p:txBody>
        </p:sp>
        <p:sp>
          <p:nvSpPr>
            <p:cNvPr id="24" name="TextBox 24"/>
            <p:cNvSpPr txBox="1"/>
            <p:nvPr/>
          </p:nvSpPr>
          <p:spPr>
            <a:xfrm>
              <a:off x="5868277" y="1233838"/>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2,200憶円</a:t>
              </a:r>
            </a:p>
          </p:txBody>
        </p:sp>
        <p:grpSp>
          <p:nvGrpSpPr>
            <p:cNvPr id="25" name="Group 25"/>
            <p:cNvGrpSpPr/>
            <p:nvPr/>
          </p:nvGrpSpPr>
          <p:grpSpPr>
            <a:xfrm>
              <a:off x="8831382" y="725888"/>
              <a:ext cx="365986" cy="593719"/>
              <a:chOff x="0" y="0"/>
              <a:chExt cx="72294" cy="117278"/>
            </a:xfrm>
          </p:grpSpPr>
          <p:sp>
            <p:nvSpPr>
              <p:cNvPr id="26" name="Freeform 26"/>
              <p:cNvSpPr/>
              <p:nvPr/>
            </p:nvSpPr>
            <p:spPr>
              <a:xfrm>
                <a:off x="0" y="0"/>
                <a:ext cx="72294" cy="117278"/>
              </a:xfrm>
              <a:custGeom>
                <a:avLst/>
                <a:gdLst/>
                <a:ahLst/>
                <a:cxnLst/>
                <a:rect l="l" t="t" r="r" b="b"/>
                <a:pathLst>
                  <a:path w="72294" h="117278">
                    <a:moveTo>
                      <a:pt x="0" y="0"/>
                    </a:moveTo>
                    <a:lnTo>
                      <a:pt x="72294" y="0"/>
                    </a:lnTo>
                    <a:lnTo>
                      <a:pt x="72294" y="117278"/>
                    </a:lnTo>
                    <a:lnTo>
                      <a:pt x="0" y="117278"/>
                    </a:lnTo>
                    <a:close/>
                  </a:path>
                </a:pathLst>
              </a:custGeom>
              <a:solidFill>
                <a:srgbClr val="FFFFFF"/>
              </a:solidFill>
            </p:spPr>
            <p:txBody>
              <a:bodyPr/>
              <a:lstStyle/>
              <a:p>
                <a:endParaRPr lang="ja-JP" altLang="en-US"/>
              </a:p>
            </p:txBody>
          </p:sp>
          <p:sp>
            <p:nvSpPr>
              <p:cNvPr id="27" name="TextBox 27"/>
              <p:cNvSpPr txBox="1"/>
              <p:nvPr/>
            </p:nvSpPr>
            <p:spPr>
              <a:xfrm>
                <a:off x="0" y="-57150"/>
                <a:ext cx="72294" cy="174428"/>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7992840" y="565605"/>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1,500憶円</a:t>
              </a:r>
            </a:p>
          </p:txBody>
        </p:sp>
        <p:sp>
          <p:nvSpPr>
            <p:cNvPr id="29" name="TextBox 29"/>
            <p:cNvSpPr txBox="1"/>
            <p:nvPr/>
          </p:nvSpPr>
          <p:spPr>
            <a:xfrm>
              <a:off x="10005914" y="77017"/>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1,400憶円</a:t>
              </a:r>
            </a:p>
          </p:txBody>
        </p:sp>
        <p:sp>
          <p:nvSpPr>
            <p:cNvPr id="30" name="TextBox 30"/>
            <p:cNvSpPr txBox="1"/>
            <p:nvPr/>
          </p:nvSpPr>
          <p:spPr>
            <a:xfrm>
              <a:off x="1943580" y="159809"/>
              <a:ext cx="5702638" cy="510563"/>
            </a:xfrm>
            <a:prstGeom prst="rect">
              <a:avLst/>
            </a:prstGeom>
          </p:spPr>
          <p:txBody>
            <a:bodyPr lIns="0" tIns="0" rIns="0" bIns="0" rtlCol="0" anchor="t">
              <a:spAutoFit/>
            </a:bodyPr>
            <a:lstStyle/>
            <a:p>
              <a:pPr algn="l">
                <a:lnSpc>
                  <a:spcPts val="3123"/>
                </a:lnSpc>
                <a:spcBef>
                  <a:spcPct val="0"/>
                </a:spcBef>
              </a:pPr>
              <a:r>
                <a:rPr lang="en-US" sz="2400" b="1" err="1">
                  <a:solidFill>
                    <a:srgbClr val="3B365F"/>
                  </a:solidFill>
                  <a:latin typeface="Rounded M+ Bold"/>
                  <a:ea typeface="Rounded M+ Bold"/>
                  <a:cs typeface="Rounded M+ Bold"/>
                  <a:sym typeface="Rounded M+ Bold"/>
                </a:rPr>
                <a:t>制度改正に伴う費用抑制額</a:t>
              </a:r>
              <a:endParaRPr lang="en-US" sz="2400" b="1">
                <a:solidFill>
                  <a:srgbClr val="3B365F"/>
                </a:solidFill>
                <a:latin typeface="Rounded M+ Bold"/>
                <a:ea typeface="Rounded M+ Bold"/>
                <a:cs typeface="Rounded M+ Bold"/>
                <a:sym typeface="Rounded M+ Bold"/>
              </a:endParaRPr>
            </a:p>
          </p:txBody>
        </p:sp>
        <p:grpSp>
          <p:nvGrpSpPr>
            <p:cNvPr id="31" name="Group 31"/>
            <p:cNvGrpSpPr/>
            <p:nvPr/>
          </p:nvGrpSpPr>
          <p:grpSpPr>
            <a:xfrm>
              <a:off x="290241" y="2913242"/>
              <a:ext cx="1538317" cy="443194"/>
              <a:chOff x="0" y="0"/>
              <a:chExt cx="268470" cy="77347"/>
            </a:xfrm>
          </p:grpSpPr>
          <p:sp>
            <p:nvSpPr>
              <p:cNvPr id="32" name="Freeform 32"/>
              <p:cNvSpPr/>
              <p:nvPr/>
            </p:nvSpPr>
            <p:spPr>
              <a:xfrm>
                <a:off x="0" y="0"/>
                <a:ext cx="268470" cy="77347"/>
              </a:xfrm>
              <a:custGeom>
                <a:avLst/>
                <a:gdLst/>
                <a:ahLst/>
                <a:cxnLst/>
                <a:rect l="l" t="t" r="r" b="b"/>
                <a:pathLst>
                  <a:path w="268470" h="77347">
                    <a:moveTo>
                      <a:pt x="0" y="0"/>
                    </a:moveTo>
                    <a:lnTo>
                      <a:pt x="268470" y="0"/>
                    </a:lnTo>
                    <a:lnTo>
                      <a:pt x="268470" y="77347"/>
                    </a:lnTo>
                    <a:lnTo>
                      <a:pt x="0" y="77347"/>
                    </a:lnTo>
                    <a:close/>
                  </a:path>
                </a:pathLst>
              </a:custGeom>
              <a:solidFill>
                <a:srgbClr val="FFFFFF"/>
              </a:solidFill>
            </p:spPr>
            <p:txBody>
              <a:bodyPr/>
              <a:lstStyle/>
              <a:p>
                <a:endParaRPr lang="ja-JP" altLang="en-US"/>
              </a:p>
            </p:txBody>
          </p:sp>
          <p:sp>
            <p:nvSpPr>
              <p:cNvPr id="33" name="TextBox 33"/>
              <p:cNvSpPr txBox="1"/>
              <p:nvPr/>
            </p:nvSpPr>
            <p:spPr>
              <a:xfrm>
                <a:off x="0" y="-66675"/>
                <a:ext cx="268470" cy="144022"/>
              </a:xfrm>
              <a:prstGeom prst="rect">
                <a:avLst/>
              </a:prstGeom>
            </p:spPr>
            <p:txBody>
              <a:bodyPr lIns="57498" tIns="57498" rIns="57498" bIns="57498" rtlCol="0" anchor="ctr"/>
              <a:lstStyle/>
              <a:p>
                <a:pPr algn="ctr">
                  <a:lnSpc>
                    <a:spcPts val="3359"/>
                  </a:lnSpc>
                </a:pPr>
                <a:endParaRPr/>
              </a:p>
            </p:txBody>
          </p:sp>
        </p:grpSp>
        <p:sp>
          <p:nvSpPr>
            <p:cNvPr id="34" name="TextBox 34"/>
            <p:cNvSpPr txBox="1"/>
            <p:nvPr/>
          </p:nvSpPr>
          <p:spPr>
            <a:xfrm>
              <a:off x="0" y="2733343"/>
              <a:ext cx="2253932" cy="510563"/>
            </a:xfrm>
            <a:prstGeom prst="rect">
              <a:avLst/>
            </a:prstGeom>
          </p:spPr>
          <p:txBody>
            <a:bodyPr lIns="0" tIns="0" rIns="0" bIns="0" rtlCol="0" anchor="t">
              <a:spAutoFit/>
            </a:bodyPr>
            <a:lstStyle/>
            <a:p>
              <a:pPr algn="ctr">
                <a:lnSpc>
                  <a:spcPts val="3123"/>
                </a:lnSpc>
                <a:spcBef>
                  <a:spcPct val="0"/>
                </a:spcBef>
              </a:pPr>
              <a:r>
                <a:rPr lang="en-US" sz="2230" b="1">
                  <a:solidFill>
                    <a:srgbClr val="E15E55"/>
                  </a:solidFill>
                  <a:latin typeface="Rounded M+ Bold"/>
                  <a:ea typeface="Rounded M+ Bold"/>
                  <a:cs typeface="Rounded M+ Bold"/>
                  <a:sym typeface="Rounded M+ Bold"/>
                </a:rPr>
                <a:t>1,300憶円</a:t>
              </a:r>
            </a:p>
          </p:txBody>
        </p:sp>
      </p:grpSp>
      <p:sp>
        <p:nvSpPr>
          <p:cNvPr id="35" name="AutoShape 35"/>
          <p:cNvSpPr/>
          <p:nvPr/>
        </p:nvSpPr>
        <p:spPr>
          <a:xfrm flipV="1">
            <a:off x="9890542" y="1532573"/>
            <a:ext cx="1249563" cy="704588"/>
          </a:xfrm>
          <a:prstGeom prst="line">
            <a:avLst/>
          </a:prstGeom>
          <a:ln w="38100" cap="flat">
            <a:solidFill>
              <a:srgbClr val="E15E55"/>
            </a:solidFill>
            <a:prstDash val="sysDash"/>
            <a:headEnd type="none" w="sm" len="sm"/>
            <a:tailEnd type="none" w="sm" len="sm"/>
          </a:ln>
        </p:spPr>
        <p:txBody>
          <a:bodyPr/>
          <a:lstStyle/>
          <a:p>
            <a:endParaRPr lang="ja-JP" altLang="en-US"/>
          </a:p>
        </p:txBody>
      </p:sp>
      <p:sp>
        <p:nvSpPr>
          <p:cNvPr id="36" name="AutoShape 36"/>
          <p:cNvSpPr/>
          <p:nvPr/>
        </p:nvSpPr>
        <p:spPr>
          <a:xfrm>
            <a:off x="9881184" y="2621648"/>
            <a:ext cx="1278099" cy="5006605"/>
          </a:xfrm>
          <a:prstGeom prst="line">
            <a:avLst/>
          </a:prstGeom>
          <a:ln w="38100" cap="flat">
            <a:solidFill>
              <a:srgbClr val="E15E55"/>
            </a:solidFill>
            <a:prstDash val="sysDash"/>
            <a:headEnd type="none" w="sm" len="sm"/>
            <a:tailEnd type="none" w="sm" len="sm"/>
          </a:ln>
        </p:spPr>
        <p:txBody>
          <a:bodyPr/>
          <a:lstStyle/>
          <a:p>
            <a:endParaRPr lang="ja-JP" altLang="en-US"/>
          </a:p>
        </p:txBody>
      </p:sp>
      <p:grpSp>
        <p:nvGrpSpPr>
          <p:cNvPr id="37" name="Group 37"/>
          <p:cNvGrpSpPr/>
          <p:nvPr/>
        </p:nvGrpSpPr>
        <p:grpSpPr>
          <a:xfrm>
            <a:off x="11263492" y="1485900"/>
            <a:ext cx="5670236" cy="6352026"/>
            <a:chOff x="-24646" y="0"/>
            <a:chExt cx="8065093" cy="9561385"/>
          </a:xfrm>
        </p:grpSpPr>
        <p:grpSp>
          <p:nvGrpSpPr>
            <p:cNvPr id="38" name="Group 38"/>
            <p:cNvGrpSpPr/>
            <p:nvPr/>
          </p:nvGrpSpPr>
          <p:grpSpPr>
            <a:xfrm>
              <a:off x="0" y="0"/>
              <a:ext cx="8015800" cy="9165791"/>
              <a:chOff x="0" y="0"/>
              <a:chExt cx="1583368" cy="1810527"/>
            </a:xfrm>
          </p:grpSpPr>
          <p:sp>
            <p:nvSpPr>
              <p:cNvPr id="39" name="Freeform 39"/>
              <p:cNvSpPr/>
              <p:nvPr/>
            </p:nvSpPr>
            <p:spPr>
              <a:xfrm>
                <a:off x="0" y="0"/>
                <a:ext cx="1583368" cy="1810527"/>
              </a:xfrm>
              <a:custGeom>
                <a:avLst/>
                <a:gdLst/>
                <a:ahLst/>
                <a:cxnLst/>
                <a:rect l="l" t="t" r="r" b="b"/>
                <a:pathLst>
                  <a:path w="1583368" h="1810527">
                    <a:moveTo>
                      <a:pt x="0" y="0"/>
                    </a:moveTo>
                    <a:lnTo>
                      <a:pt x="1583368" y="0"/>
                    </a:lnTo>
                    <a:lnTo>
                      <a:pt x="1583368" y="1810527"/>
                    </a:lnTo>
                    <a:lnTo>
                      <a:pt x="0" y="1810527"/>
                    </a:lnTo>
                    <a:close/>
                  </a:path>
                </a:pathLst>
              </a:custGeom>
              <a:solidFill>
                <a:srgbClr val="FFFFFF"/>
              </a:solidFill>
              <a:ln w="104775" cap="sq">
                <a:solidFill>
                  <a:srgbClr val="E15E55"/>
                </a:solidFill>
                <a:prstDash val="solid"/>
                <a:miter/>
              </a:ln>
            </p:spPr>
            <p:txBody>
              <a:bodyPr/>
              <a:lstStyle/>
              <a:p>
                <a:endParaRPr lang="ja-JP" altLang="en-US"/>
              </a:p>
            </p:txBody>
          </p:sp>
          <p:sp>
            <p:nvSpPr>
              <p:cNvPr id="40" name="TextBox 40"/>
              <p:cNvSpPr txBox="1"/>
              <p:nvPr/>
            </p:nvSpPr>
            <p:spPr>
              <a:xfrm>
                <a:off x="0" y="-57150"/>
                <a:ext cx="1583368" cy="1867677"/>
              </a:xfrm>
              <a:prstGeom prst="rect">
                <a:avLst/>
              </a:prstGeom>
            </p:spPr>
            <p:txBody>
              <a:bodyPr lIns="50800" tIns="50800" rIns="50800" bIns="50800" rtlCol="0" anchor="ctr"/>
              <a:lstStyle/>
              <a:p>
                <a:pPr algn="ctr">
                  <a:lnSpc>
                    <a:spcPts val="2800"/>
                  </a:lnSpc>
                </a:pPr>
                <a:endParaRPr/>
              </a:p>
            </p:txBody>
          </p:sp>
        </p:grpSp>
        <p:sp>
          <p:nvSpPr>
            <p:cNvPr id="41" name="TextBox 41"/>
            <p:cNvSpPr txBox="1"/>
            <p:nvPr/>
          </p:nvSpPr>
          <p:spPr>
            <a:xfrm>
              <a:off x="6837" y="291751"/>
              <a:ext cx="8002127" cy="647700"/>
            </a:xfrm>
            <a:prstGeom prst="rect">
              <a:avLst/>
            </a:prstGeom>
          </p:spPr>
          <p:txBody>
            <a:bodyPr lIns="0" tIns="0" rIns="0" bIns="0" rtlCol="0" anchor="t">
              <a:spAutoFit/>
            </a:bodyPr>
            <a:lstStyle/>
            <a:p>
              <a:pPr algn="ctr">
                <a:lnSpc>
                  <a:spcPts val="3750"/>
                </a:lnSpc>
              </a:pPr>
              <a:r>
                <a:rPr lang="en-US" sz="3000" b="1">
                  <a:solidFill>
                    <a:srgbClr val="3B365F"/>
                  </a:solidFill>
                  <a:latin typeface="Rounded M+ Bold"/>
                  <a:ea typeface="Rounded M+ Bold"/>
                  <a:cs typeface="Rounded M+ Bold"/>
                  <a:sym typeface="Rounded M+ Bold"/>
                </a:rPr>
                <a:t>令和6年度　費用削減内訳</a:t>
              </a:r>
            </a:p>
          </p:txBody>
        </p:sp>
        <p:pic>
          <p:nvPicPr>
            <p:cNvPr id="42" name="Picture 42"/>
            <p:cNvPicPr>
              <a:picLocks noChangeAspect="1"/>
            </p:cNvPicPr>
            <p:nvPr/>
          </p:nvPicPr>
          <p:blipFill>
            <a:blip r:embed="rId6"/>
            <a:stretch>
              <a:fillRect/>
            </a:stretch>
          </p:blipFill>
          <p:spPr>
            <a:xfrm>
              <a:off x="-24646" y="310959"/>
              <a:ext cx="8065093" cy="9250426"/>
            </a:xfrm>
            <a:prstGeom prst="rect">
              <a:avLst/>
            </a:prstGeom>
          </p:spPr>
        </p:pic>
        <p:sp>
          <p:nvSpPr>
            <p:cNvPr id="43" name="TextBox 43"/>
            <p:cNvSpPr txBox="1"/>
            <p:nvPr/>
          </p:nvSpPr>
          <p:spPr>
            <a:xfrm>
              <a:off x="1862085" y="6117432"/>
              <a:ext cx="4177918" cy="1151156"/>
            </a:xfrm>
            <a:prstGeom prst="rect">
              <a:avLst/>
            </a:prstGeom>
          </p:spPr>
          <p:txBody>
            <a:bodyPr wrap="square" lIns="0" tIns="0" rIns="0" bIns="0" rtlCol="0" anchor="t">
              <a:spAutoFit/>
            </a:bodyPr>
            <a:lstStyle/>
            <a:p>
              <a:pPr algn="ctr">
                <a:lnSpc>
                  <a:spcPts val="6299"/>
                </a:lnSpc>
                <a:spcBef>
                  <a:spcPct val="0"/>
                </a:spcBef>
              </a:pPr>
              <a:r>
                <a:rPr lang="en-US" sz="4499" b="1">
                  <a:solidFill>
                    <a:srgbClr val="FFFFFF"/>
                  </a:solidFill>
                  <a:latin typeface="Rounded M+ Bold"/>
                  <a:ea typeface="Rounded M+ Bold"/>
                  <a:cs typeface="Rounded M+ Bold"/>
                  <a:sym typeface="Rounded M+ Bold"/>
                </a:rPr>
                <a:t>1300 </a:t>
              </a:r>
              <a:r>
                <a:rPr lang="en-US" sz="4499" b="1" err="1">
                  <a:solidFill>
                    <a:srgbClr val="FFFFFF"/>
                  </a:solidFill>
                  <a:latin typeface="Rounded M+ Bold"/>
                  <a:ea typeface="Rounded M+ Bold"/>
                  <a:cs typeface="Rounded M+ Bold"/>
                  <a:sym typeface="Rounded M+ Bold"/>
                </a:rPr>
                <a:t>億円</a:t>
              </a:r>
              <a:endParaRPr lang="en-US" sz="4499" b="1">
                <a:solidFill>
                  <a:srgbClr val="FFFFFF"/>
                </a:solidFill>
                <a:latin typeface="Rounded M+ Bold"/>
                <a:ea typeface="Rounded M+ Bold"/>
                <a:cs typeface="Rounded M+ Bold"/>
                <a:sym typeface="Rounded M+ Bold"/>
              </a:endParaRPr>
            </a:p>
          </p:txBody>
        </p:sp>
        <p:sp>
          <p:nvSpPr>
            <p:cNvPr id="44" name="TextBox 44"/>
            <p:cNvSpPr txBox="1"/>
            <p:nvPr/>
          </p:nvSpPr>
          <p:spPr>
            <a:xfrm>
              <a:off x="2173621" y="3452730"/>
              <a:ext cx="2523027" cy="767501"/>
            </a:xfrm>
            <a:prstGeom prst="rect">
              <a:avLst/>
            </a:prstGeom>
          </p:spPr>
          <p:txBody>
            <a:bodyPr wrap="square" lIns="0" tIns="0" rIns="0" bIns="0" rtlCol="0" anchor="t">
              <a:spAutoFit/>
            </a:bodyPr>
            <a:lstStyle/>
            <a:p>
              <a:pPr algn="ctr">
                <a:lnSpc>
                  <a:spcPts val="4200"/>
                </a:lnSpc>
                <a:spcBef>
                  <a:spcPct val="0"/>
                </a:spcBef>
              </a:pPr>
              <a:r>
                <a:rPr lang="en-US" sz="3000" b="1">
                  <a:solidFill>
                    <a:srgbClr val="3B365F"/>
                  </a:solidFill>
                  <a:latin typeface="Rounded M+ Bold"/>
                  <a:ea typeface="Rounded M+ Bold"/>
                  <a:cs typeface="Rounded M+ Bold"/>
                  <a:sym typeface="Rounded M+ Bold"/>
                </a:rPr>
                <a:t>100 </a:t>
              </a:r>
              <a:r>
                <a:rPr lang="en-US" sz="3000" b="1" err="1">
                  <a:solidFill>
                    <a:srgbClr val="3B365F"/>
                  </a:solidFill>
                  <a:latin typeface="Rounded M+ Bold"/>
                  <a:ea typeface="Rounded M+ Bold"/>
                  <a:cs typeface="Rounded M+ Bold"/>
                  <a:sym typeface="Rounded M+ Bold"/>
                </a:rPr>
                <a:t>億円</a:t>
              </a:r>
              <a:endParaRPr lang="en-US" sz="3000" b="1">
                <a:solidFill>
                  <a:srgbClr val="3B365F"/>
                </a:solidFill>
                <a:latin typeface="Rounded M+ Bold"/>
                <a:ea typeface="Rounded M+ Bold"/>
                <a:cs typeface="Rounded M+ Bold"/>
                <a:sym typeface="Rounded M+ Bold"/>
              </a:endParaRPr>
            </a:p>
          </p:txBody>
        </p:sp>
      </p:grpSp>
      <p:sp>
        <p:nvSpPr>
          <p:cNvPr id="45" name="TextBox 45"/>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a:ea typeface="Rounded M+"/>
                <a:cs typeface="Rounded M+"/>
                <a:sym typeface="Rounded M+"/>
              </a:rPr>
              <a:t>15</a:t>
            </a:r>
          </a:p>
        </p:txBody>
      </p:sp>
      <p:sp>
        <p:nvSpPr>
          <p:cNvPr id="47" name="TextBox 47"/>
          <p:cNvSpPr txBox="1"/>
          <p:nvPr/>
        </p:nvSpPr>
        <p:spPr>
          <a:xfrm>
            <a:off x="11055378" y="9021922"/>
            <a:ext cx="6001595" cy="673005"/>
          </a:xfrm>
          <a:prstGeom prst="rect">
            <a:avLst/>
          </a:prstGeom>
        </p:spPr>
        <p:txBody>
          <a:bodyPr wrap="square" lIns="0" tIns="0" rIns="0" bIns="0" rtlCol="0" anchor="t">
            <a:spAutoFit/>
          </a:bodyPr>
          <a:lstStyle/>
          <a:p>
            <a:pPr algn="ctr">
              <a:lnSpc>
                <a:spcPts val="2660"/>
              </a:lnSpc>
              <a:spcBef>
                <a:spcPct val="0"/>
              </a:spcBef>
            </a:pPr>
            <a:r>
              <a:rPr lang="en-US" sz="1600" b="1" err="1">
                <a:solidFill>
                  <a:srgbClr val="3B365F"/>
                </a:solidFill>
                <a:latin typeface="Rounded M+ Bold"/>
                <a:ea typeface="Rounded M+ Bold"/>
                <a:cs typeface="Rounded M+ Bold"/>
                <a:sym typeface="Rounded M+ Bold"/>
              </a:rPr>
              <a:t>出典</a:t>
            </a:r>
            <a:r>
              <a:rPr lang="en-US" sz="1600" b="1">
                <a:solidFill>
                  <a:srgbClr val="3B365F"/>
                </a:solidFill>
                <a:latin typeface="Rounded M+ Bold"/>
                <a:ea typeface="Rounded M+ Bold"/>
                <a:cs typeface="Rounded M+ Bold"/>
                <a:sym typeface="Rounded M+ Bold"/>
              </a:rPr>
              <a:t>： </a:t>
            </a:r>
            <a:r>
              <a:rPr lang="en-US" sz="1600" b="1" u="sng">
                <a:solidFill>
                  <a:srgbClr val="3B365F"/>
                </a:solidFill>
                <a:latin typeface="Rounded M+ Bold"/>
                <a:ea typeface="Rounded M+ Bold"/>
                <a:cs typeface="Rounded M+ Bold"/>
                <a:sym typeface="Rounded M+ Bold"/>
                <a:hlinkClick r:id="rId7" tooltip="https://www.mof.go.jp/about_mof/councils/fiscal_system_council/sub-of_fiscal_system/proceedings/material/zaiseia20241113/02.pdf"/>
              </a:rPr>
              <a:t>財政制度分科会（令和6年11月13日開催）資料</a:t>
            </a:r>
            <a:br>
              <a:rPr lang="en-US" sz="1600" b="1" u="sng">
                <a:solidFill>
                  <a:srgbClr val="3B365F"/>
                </a:solidFill>
                <a:latin typeface="Rounded M+ Bold"/>
                <a:ea typeface="Rounded M+ Bold"/>
                <a:cs typeface="Rounded M+ Bold"/>
                <a:sym typeface="Rounded M+ Bold"/>
              </a:rPr>
            </a:br>
            <a:r>
              <a:rPr lang="ja-JP" altLang="en-US" sz="1600" b="1">
                <a:solidFill>
                  <a:srgbClr val="3B365F"/>
                </a:solidFill>
                <a:latin typeface="Rounded M+ Bold"/>
                <a:ea typeface="Rounded M+ Bold"/>
                <a:cs typeface="Rounded M+ Bold"/>
                <a:sym typeface="Rounded M+ Bold"/>
              </a:rPr>
              <a:t>　　　</a:t>
            </a:r>
            <a:r>
              <a:rPr lang="en-US" sz="1600" b="1" err="1">
                <a:solidFill>
                  <a:srgbClr val="3B365F"/>
                </a:solidFill>
                <a:latin typeface="Rounded M+ Bold"/>
                <a:ea typeface="Rounded M+ Bold"/>
                <a:cs typeface="Rounded M+ Bold"/>
                <a:sym typeface="Rounded M+ Bold"/>
              </a:rPr>
              <a:t>をもとにInnovation</a:t>
            </a:r>
            <a:r>
              <a:rPr lang="en-US" sz="1600" b="1">
                <a:solidFill>
                  <a:srgbClr val="3B365F"/>
                </a:solidFill>
                <a:latin typeface="Rounded M+ Bold"/>
                <a:ea typeface="Rounded M+ Bold"/>
                <a:cs typeface="Rounded M+ Bold"/>
                <a:sym typeface="Rounded M+ Bold"/>
              </a:rPr>
              <a:t> for NEW </a:t>
            </a:r>
            <a:r>
              <a:rPr lang="en-US" sz="1600" b="1" err="1">
                <a:solidFill>
                  <a:srgbClr val="3B365F"/>
                </a:solidFill>
                <a:latin typeface="Rounded M+ Bold"/>
                <a:ea typeface="Rounded M+ Bold"/>
                <a:cs typeface="Rounded M+ Bold"/>
                <a:sym typeface="Rounded M+ Bold"/>
              </a:rPr>
              <a:t>HOPEにて作成</a:t>
            </a:r>
            <a:endParaRPr lang="en-US" sz="1600" b="1">
              <a:solidFill>
                <a:srgbClr val="3B365F"/>
              </a:solidFill>
              <a:latin typeface="Rounded M+ Bold"/>
              <a:ea typeface="Rounded M+ Bold"/>
              <a:cs typeface="Rounded M+ Bold"/>
              <a:sym typeface="Rounded M+ Bold"/>
            </a:endParaRPr>
          </a:p>
        </p:txBody>
      </p:sp>
      <p:sp>
        <p:nvSpPr>
          <p:cNvPr id="48" name="TextBox 48"/>
          <p:cNvSpPr txBox="1"/>
          <p:nvPr/>
        </p:nvSpPr>
        <p:spPr>
          <a:xfrm>
            <a:off x="11205097" y="7775297"/>
            <a:ext cx="6001595" cy="1177290"/>
          </a:xfrm>
          <a:prstGeom prst="rect">
            <a:avLst/>
          </a:prstGeom>
        </p:spPr>
        <p:txBody>
          <a:bodyPr lIns="0" tIns="0" rIns="0" bIns="0" rtlCol="0" anchor="t">
            <a:spAutoFit/>
          </a:bodyPr>
          <a:lstStyle/>
          <a:p>
            <a:pPr algn="ctr">
              <a:lnSpc>
                <a:spcPts val="4500"/>
              </a:lnSpc>
            </a:pPr>
            <a:r>
              <a:rPr lang="en-US" sz="3600" b="1">
                <a:solidFill>
                  <a:srgbClr val="E15E55"/>
                </a:solidFill>
                <a:latin typeface="Rounded M+ Bold"/>
                <a:ea typeface="Rounded M+ Bold"/>
                <a:cs typeface="Rounded M+ Bold"/>
                <a:sym typeface="Rounded M+ Bold"/>
              </a:rPr>
              <a:t>費用削減の約93％が</a:t>
            </a:r>
          </a:p>
          <a:p>
            <a:pPr algn="ctr">
              <a:lnSpc>
                <a:spcPts val="4500"/>
              </a:lnSpc>
            </a:pPr>
            <a:r>
              <a:rPr lang="en-US" sz="3600" b="1">
                <a:solidFill>
                  <a:srgbClr val="E15E55"/>
                </a:solidFill>
                <a:latin typeface="Rounded M+ Bold"/>
                <a:ea typeface="Rounded M+ Bold"/>
                <a:cs typeface="Rounded M+ Bold"/>
                <a:sym typeface="Rounded M+ Bold"/>
              </a:rPr>
              <a:t>薬価改定で調整されている！</a:t>
            </a:r>
          </a:p>
        </p:txBody>
      </p:sp>
      <p:grpSp>
        <p:nvGrpSpPr>
          <p:cNvPr id="57" name="グループ化 56">
            <a:extLst>
              <a:ext uri="{FF2B5EF4-FFF2-40B4-BE49-F238E27FC236}">
                <a16:creationId xmlns:a16="http://schemas.microsoft.com/office/drawing/2014/main" id="{7B91A152-3F2D-BFFF-EE76-10F311782383}"/>
              </a:ext>
            </a:extLst>
          </p:cNvPr>
          <p:cNvGrpSpPr/>
          <p:nvPr/>
        </p:nvGrpSpPr>
        <p:grpSpPr>
          <a:xfrm>
            <a:off x="1321442" y="9124226"/>
            <a:ext cx="8936190" cy="348487"/>
            <a:chOff x="779743" y="1985820"/>
            <a:chExt cx="10322711" cy="397153"/>
          </a:xfrm>
        </p:grpSpPr>
        <p:sp>
          <p:nvSpPr>
            <p:cNvPr id="51" name="Freeform 11">
              <a:extLst>
                <a:ext uri="{FF2B5EF4-FFF2-40B4-BE49-F238E27FC236}">
                  <a16:creationId xmlns:a16="http://schemas.microsoft.com/office/drawing/2014/main" id="{C43BAAEE-BC1E-70B5-6FA3-7BB18D862B23}"/>
                </a:ext>
              </a:extLst>
            </p:cNvPr>
            <p:cNvSpPr/>
            <p:nvPr/>
          </p:nvSpPr>
          <p:spPr>
            <a:xfrm>
              <a:off x="779743" y="1999478"/>
              <a:ext cx="1030986" cy="366264"/>
            </a:xfrm>
            <a:custGeom>
              <a:avLst/>
              <a:gdLst/>
              <a:ahLst/>
              <a:cxnLst/>
              <a:rect l="l" t="t" r="r" b="b"/>
              <a:pathLst>
                <a:path w="12013953" h="9010465">
                  <a:moveTo>
                    <a:pt x="0" y="0"/>
                  </a:moveTo>
                  <a:lnTo>
                    <a:pt x="12013953" y="0"/>
                  </a:lnTo>
                  <a:lnTo>
                    <a:pt x="12013953" y="9010464"/>
                  </a:lnTo>
                  <a:lnTo>
                    <a:pt x="0" y="9010464"/>
                  </a:lnTo>
                  <a:lnTo>
                    <a:pt x="0" y="0"/>
                  </a:lnTo>
                  <a:close/>
                </a:path>
              </a:pathLst>
            </a:custGeom>
            <a:blipFill>
              <a:blip r:embed="rId5"/>
              <a:stretch>
                <a:fillRect l="-142167" t="-543111" r="-631801" b="-1201963"/>
              </a:stretch>
            </a:blipFill>
          </p:spPr>
          <p:txBody>
            <a:bodyPr/>
            <a:lstStyle/>
            <a:p>
              <a:endParaRPr lang="ja-JP" altLang="en-US" sz="1600"/>
            </a:p>
          </p:txBody>
        </p:sp>
        <p:sp>
          <p:nvSpPr>
            <p:cNvPr id="52" name="Freeform 11">
              <a:extLst>
                <a:ext uri="{FF2B5EF4-FFF2-40B4-BE49-F238E27FC236}">
                  <a16:creationId xmlns:a16="http://schemas.microsoft.com/office/drawing/2014/main" id="{CCF7F84F-D3F8-5D47-E606-9E956446377A}"/>
                </a:ext>
              </a:extLst>
            </p:cNvPr>
            <p:cNvSpPr/>
            <p:nvPr/>
          </p:nvSpPr>
          <p:spPr>
            <a:xfrm>
              <a:off x="6422465" y="2000050"/>
              <a:ext cx="1030986" cy="382923"/>
            </a:xfrm>
            <a:custGeom>
              <a:avLst/>
              <a:gdLst/>
              <a:ahLst/>
              <a:cxnLst/>
              <a:rect l="l" t="t" r="r" b="b"/>
              <a:pathLst>
                <a:path w="12013953" h="9010465">
                  <a:moveTo>
                    <a:pt x="0" y="0"/>
                  </a:moveTo>
                  <a:lnTo>
                    <a:pt x="12013953" y="0"/>
                  </a:lnTo>
                  <a:lnTo>
                    <a:pt x="12013953" y="9010464"/>
                  </a:lnTo>
                  <a:lnTo>
                    <a:pt x="0" y="9010464"/>
                  </a:lnTo>
                  <a:lnTo>
                    <a:pt x="0" y="0"/>
                  </a:lnTo>
                  <a:close/>
                </a:path>
              </a:pathLst>
            </a:custGeom>
            <a:blipFill>
              <a:blip r:embed="rId5"/>
              <a:stretch>
                <a:fillRect l="-431512" t="-323441" r="-342448" b="-1341347"/>
              </a:stretch>
            </a:blipFill>
          </p:spPr>
          <p:txBody>
            <a:bodyPr/>
            <a:lstStyle/>
            <a:p>
              <a:endParaRPr lang="ja-JP" altLang="en-US" sz="1600"/>
            </a:p>
          </p:txBody>
        </p:sp>
        <p:sp>
          <p:nvSpPr>
            <p:cNvPr id="55" name="TextBox 30">
              <a:extLst>
                <a:ext uri="{FF2B5EF4-FFF2-40B4-BE49-F238E27FC236}">
                  <a16:creationId xmlns:a16="http://schemas.microsoft.com/office/drawing/2014/main" id="{75F36E7E-5FEF-CCC2-7BD3-E460B7D91C59}"/>
                </a:ext>
              </a:extLst>
            </p:cNvPr>
            <p:cNvSpPr txBox="1"/>
            <p:nvPr/>
          </p:nvSpPr>
          <p:spPr>
            <a:xfrm>
              <a:off x="1966216" y="1985820"/>
              <a:ext cx="4276979" cy="361702"/>
            </a:xfrm>
            <a:prstGeom prst="rect">
              <a:avLst/>
            </a:prstGeom>
          </p:spPr>
          <p:txBody>
            <a:bodyPr wrap="square" lIns="0" tIns="0" rIns="0" bIns="0" rtlCol="0" anchor="t">
              <a:spAutoFit/>
            </a:bodyPr>
            <a:lstStyle/>
            <a:p>
              <a:pPr>
                <a:lnSpc>
                  <a:spcPts val="3123"/>
                </a:lnSpc>
                <a:spcBef>
                  <a:spcPct val="0"/>
                </a:spcBef>
              </a:pPr>
              <a:r>
                <a:rPr lang="en-US" altLang="ja-JP" b="1">
                  <a:solidFill>
                    <a:srgbClr val="3B365F"/>
                  </a:solidFill>
                  <a:latin typeface="Rounded M+ Bold"/>
                  <a:ea typeface="Rounded M+ Bold"/>
                  <a:cs typeface="Rounded M+ Bold"/>
                  <a:sym typeface="Rounded M+ Bold"/>
                </a:rPr>
                <a:t>R1</a:t>
              </a:r>
              <a:r>
                <a:rPr lang="ja-JP" altLang="en-US" b="1">
                  <a:solidFill>
                    <a:srgbClr val="3B365F"/>
                  </a:solidFill>
                  <a:latin typeface="Rounded M+ Bold"/>
                  <a:ea typeface="Rounded M+ Bold"/>
                  <a:cs typeface="Rounded M+ Bold"/>
                  <a:sym typeface="Rounded M+ Bold"/>
                </a:rPr>
                <a:t>～</a:t>
              </a:r>
              <a:r>
                <a:rPr lang="en-US" altLang="ja-JP" b="1">
                  <a:solidFill>
                    <a:srgbClr val="3B365F"/>
                  </a:solidFill>
                  <a:latin typeface="Rounded M+ Bold"/>
                  <a:ea typeface="Rounded M+ Bold"/>
                  <a:cs typeface="Rounded M+ Bold"/>
                  <a:sym typeface="Rounded M+ Bold"/>
                </a:rPr>
                <a:t>3</a:t>
              </a:r>
              <a:r>
                <a:rPr lang="ja-JP" altLang="en-US" b="1">
                  <a:solidFill>
                    <a:srgbClr val="3B365F"/>
                  </a:solidFill>
                  <a:latin typeface="Rounded M+ Bold"/>
                  <a:ea typeface="Rounded M+ Bold"/>
                  <a:cs typeface="Rounded M+ Bold"/>
                  <a:sym typeface="Rounded M+ Bold"/>
                </a:rPr>
                <a:t>年度の実質的な伸び</a:t>
              </a:r>
              <a:endParaRPr lang="en-US" b="1">
                <a:solidFill>
                  <a:srgbClr val="3B365F"/>
                </a:solidFill>
                <a:latin typeface="Rounded M+ Bold"/>
                <a:ea typeface="Rounded M+ Bold"/>
                <a:cs typeface="Rounded M+ Bold"/>
                <a:sym typeface="Rounded M+ Bold"/>
              </a:endParaRPr>
            </a:p>
          </p:txBody>
        </p:sp>
        <p:sp>
          <p:nvSpPr>
            <p:cNvPr id="56" name="TextBox 30">
              <a:extLst>
                <a:ext uri="{FF2B5EF4-FFF2-40B4-BE49-F238E27FC236}">
                  <a16:creationId xmlns:a16="http://schemas.microsoft.com/office/drawing/2014/main" id="{50C0CFD1-FED2-6883-6A3F-BFC6F593C2DB}"/>
                </a:ext>
              </a:extLst>
            </p:cNvPr>
            <p:cNvSpPr txBox="1"/>
            <p:nvPr/>
          </p:nvSpPr>
          <p:spPr>
            <a:xfrm>
              <a:off x="7607557" y="2017294"/>
              <a:ext cx="3494897" cy="361702"/>
            </a:xfrm>
            <a:prstGeom prst="rect">
              <a:avLst/>
            </a:prstGeom>
          </p:spPr>
          <p:txBody>
            <a:bodyPr wrap="square" lIns="0" tIns="0" rIns="0" bIns="0" rtlCol="0" anchor="t">
              <a:spAutoFit/>
            </a:bodyPr>
            <a:lstStyle/>
            <a:p>
              <a:pPr>
                <a:lnSpc>
                  <a:spcPts val="3123"/>
                </a:lnSpc>
                <a:spcBef>
                  <a:spcPct val="0"/>
                </a:spcBef>
              </a:pPr>
              <a:r>
                <a:rPr lang="en-US" altLang="ja-JP" b="1">
                  <a:solidFill>
                    <a:srgbClr val="3B365F"/>
                  </a:solidFill>
                  <a:latin typeface="Rounded M+ Bold"/>
                  <a:ea typeface="Rounded M+ Bold"/>
                  <a:cs typeface="Rounded M+ Bold"/>
                  <a:sym typeface="Rounded M+ Bold"/>
                </a:rPr>
                <a:t>R4</a:t>
              </a:r>
              <a:r>
                <a:rPr lang="ja-JP" altLang="en-US" b="1">
                  <a:solidFill>
                    <a:srgbClr val="3B365F"/>
                  </a:solidFill>
                  <a:latin typeface="Rounded M+ Bold"/>
                  <a:ea typeface="Rounded M+ Bold"/>
                  <a:cs typeface="Rounded M+ Bold"/>
                  <a:sym typeface="Rounded M+ Bold"/>
                </a:rPr>
                <a:t>～</a:t>
              </a:r>
              <a:r>
                <a:rPr lang="en-US" altLang="ja-JP" b="1">
                  <a:solidFill>
                    <a:srgbClr val="3B365F"/>
                  </a:solidFill>
                  <a:latin typeface="Rounded M+ Bold"/>
                  <a:ea typeface="Rounded M+ Bold"/>
                  <a:cs typeface="Rounded M+ Bold"/>
                  <a:sym typeface="Rounded M+ Bold"/>
                </a:rPr>
                <a:t>6</a:t>
              </a:r>
              <a:r>
                <a:rPr lang="ja-JP" altLang="en-US" b="1">
                  <a:solidFill>
                    <a:srgbClr val="3B365F"/>
                  </a:solidFill>
                  <a:latin typeface="Rounded M+ Bold"/>
                  <a:ea typeface="Rounded M+ Bold"/>
                  <a:cs typeface="Rounded M+ Bold"/>
                  <a:sym typeface="Rounded M+ Bold"/>
                </a:rPr>
                <a:t>年度の実質的な伸び</a:t>
              </a:r>
              <a:endParaRPr lang="en-US" altLang="ja-JP" b="1">
                <a:solidFill>
                  <a:srgbClr val="3B365F"/>
                </a:solidFill>
                <a:latin typeface="Rounded M+ Bold"/>
                <a:ea typeface="Rounded M+ Bold"/>
                <a:cs typeface="Rounded M+ Bold"/>
                <a:sym typeface="Rounded M+ Bold"/>
              </a:endParaRPr>
            </a:p>
          </p:txBody>
        </p:sp>
      </p:grpSp>
      <p:sp>
        <p:nvSpPr>
          <p:cNvPr id="49" name="TextBox 24">
            <a:extLst>
              <a:ext uri="{FF2B5EF4-FFF2-40B4-BE49-F238E27FC236}">
                <a16:creationId xmlns:a16="http://schemas.microsoft.com/office/drawing/2014/main" id="{9939596E-59F1-4D62-FE63-BCD523B63D33}"/>
              </a:ext>
            </a:extLst>
          </p:cNvPr>
          <p:cNvSpPr txBox="1"/>
          <p:nvPr/>
        </p:nvSpPr>
        <p:spPr>
          <a:xfrm>
            <a:off x="1028700" y="388301"/>
            <a:ext cx="16388159" cy="934743"/>
          </a:xfrm>
          <a:prstGeom prst="rect">
            <a:avLst/>
          </a:prstGeom>
        </p:spPr>
        <p:txBody>
          <a:bodyPr lIns="0" tIns="0" rIns="0" bIns="0" rtlCol="0" anchor="t">
            <a:spAutoFit/>
          </a:bodyPr>
          <a:lstStyle/>
          <a:p>
            <a:pPr algn="ctr">
              <a:lnSpc>
                <a:spcPts val="7699"/>
              </a:lnSpc>
              <a:spcBef>
                <a:spcPct val="0"/>
              </a:spcBef>
            </a:pPr>
            <a:r>
              <a:rPr lang="en-US" sz="5450" b="1" err="1">
                <a:solidFill>
                  <a:srgbClr val="3B365F"/>
                </a:solidFill>
                <a:latin typeface="Rounded M+ Bold"/>
                <a:ea typeface="Rounded M+ Bold"/>
                <a:cs typeface="Rounded M+ Bold"/>
                <a:sym typeface="Rounded M+ Bold"/>
              </a:rPr>
              <a:t>日本のドラッグラグ</a:t>
            </a:r>
            <a:r>
              <a:rPr lang="en-US" sz="5450" b="1">
                <a:solidFill>
                  <a:srgbClr val="3B365F"/>
                </a:solidFill>
                <a:latin typeface="Rounded M+ Bold"/>
                <a:ea typeface="Rounded M+ Bold"/>
                <a:cs typeface="Rounded M+ Bold"/>
                <a:sym typeface="Rounded M+ Bold"/>
              </a:rPr>
              <a:t>・</a:t>
            </a:r>
            <a:r>
              <a:rPr lang="ja-JP" altLang="en-US" sz="5500" b="1">
                <a:solidFill>
                  <a:srgbClr val="3B365F"/>
                </a:solidFill>
                <a:latin typeface="Rounded M+ Bold"/>
                <a:ea typeface="Rounded M+ Bold"/>
                <a:cs typeface="Rounded M+ Bold"/>
                <a:sym typeface="Rounded M+ Bold"/>
              </a:rPr>
              <a:t>ドラッグ</a:t>
            </a:r>
            <a:r>
              <a:rPr lang="ja-JP" altLang="en-US" sz="5450" b="1">
                <a:solidFill>
                  <a:srgbClr val="3B365F"/>
                </a:solidFill>
                <a:latin typeface="Rounded M+ Bold"/>
                <a:ea typeface="Rounded M+ Bold"/>
                <a:cs typeface="Rounded M+ Bold"/>
                <a:sym typeface="Rounded M+ Bold"/>
              </a:rPr>
              <a:t>ロスの原因</a:t>
            </a:r>
            <a:endParaRPr lang="en-US" sz="5499" b="1">
              <a:solidFill>
                <a:srgbClr val="3B365F"/>
              </a:solidFill>
              <a:latin typeface="Rounded M+ Bold"/>
              <a:ea typeface="Rounded M+ Bold"/>
              <a:cs typeface="Rounded M+ Bold"/>
              <a:sym typeface="Rounded M+ Bold"/>
            </a:endParaRPr>
          </a:p>
        </p:txBody>
      </p:sp>
      <p:sp>
        <p:nvSpPr>
          <p:cNvPr id="50" name="テキスト ボックス 49">
            <a:extLst>
              <a:ext uri="{FF2B5EF4-FFF2-40B4-BE49-F238E27FC236}">
                <a16:creationId xmlns:a16="http://schemas.microsoft.com/office/drawing/2014/main" id="{3FBBFD76-4076-EB68-148E-E49E93CC4602}"/>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2366106" flipH="1">
            <a:off x="9259387" y="3711305"/>
            <a:ext cx="13445762" cy="8439612"/>
          </a:xfrm>
          <a:custGeom>
            <a:avLst/>
            <a:gdLst/>
            <a:ahLst/>
            <a:cxnLst/>
            <a:rect l="l" t="t" r="r" b="b"/>
            <a:pathLst>
              <a:path w="13445762" h="8439612">
                <a:moveTo>
                  <a:pt x="13445761" y="0"/>
                </a:moveTo>
                <a:lnTo>
                  <a:pt x="0" y="0"/>
                </a:lnTo>
                <a:lnTo>
                  <a:pt x="0" y="8439612"/>
                </a:lnTo>
                <a:lnTo>
                  <a:pt x="13445761" y="8439612"/>
                </a:lnTo>
                <a:lnTo>
                  <a:pt x="1344576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rot="-441338" flipH="1">
            <a:off x="-1340830" y="-1667411"/>
            <a:ext cx="6950282" cy="4362541"/>
          </a:xfrm>
          <a:custGeom>
            <a:avLst/>
            <a:gdLst/>
            <a:ahLst/>
            <a:cxnLst/>
            <a:rect l="l" t="t" r="r" b="b"/>
            <a:pathLst>
              <a:path w="6950282" h="4362541">
                <a:moveTo>
                  <a:pt x="6950282" y="0"/>
                </a:moveTo>
                <a:lnTo>
                  <a:pt x="0" y="0"/>
                </a:lnTo>
                <a:lnTo>
                  <a:pt x="0" y="4362541"/>
                </a:lnTo>
                <a:lnTo>
                  <a:pt x="6950282" y="4362541"/>
                </a:lnTo>
                <a:lnTo>
                  <a:pt x="695028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10" name="TextBox 10"/>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Rounded M+"/>
                <a:ea typeface="Rounded M+"/>
                <a:cs typeface="Rounded M+"/>
                <a:sym typeface="Rounded M+"/>
              </a:rPr>
              <a:t>16</a:t>
            </a:r>
          </a:p>
        </p:txBody>
      </p:sp>
      <p:sp>
        <p:nvSpPr>
          <p:cNvPr id="11" name="TextBox 11"/>
          <p:cNvSpPr txBox="1"/>
          <p:nvPr/>
        </p:nvSpPr>
        <p:spPr>
          <a:xfrm>
            <a:off x="1028700" y="388301"/>
            <a:ext cx="16388159" cy="974725"/>
          </a:xfrm>
          <a:prstGeom prst="rect">
            <a:avLst/>
          </a:prstGeom>
        </p:spPr>
        <p:txBody>
          <a:bodyPr lIns="0" tIns="0" rIns="0" bIns="0" rtlCol="0" anchor="t">
            <a:spAutoFit/>
          </a:bodyPr>
          <a:lstStyle/>
          <a:p>
            <a:pPr algn="ctr">
              <a:lnSpc>
                <a:spcPts val="7699"/>
              </a:lnSpc>
              <a:spcBef>
                <a:spcPct val="0"/>
              </a:spcBef>
            </a:pPr>
            <a:r>
              <a:rPr lang="en-US" sz="5499" b="1">
                <a:solidFill>
                  <a:srgbClr val="3B365F"/>
                </a:solidFill>
                <a:latin typeface="Rounded M+ Bold"/>
                <a:ea typeface="Rounded M+ Bold"/>
                <a:cs typeface="Rounded M+ Bold"/>
                <a:sym typeface="Rounded M+ Bold"/>
              </a:rPr>
              <a:t>「</a:t>
            </a:r>
            <a:r>
              <a:rPr lang="en-US" sz="5499" b="1" err="1">
                <a:solidFill>
                  <a:srgbClr val="3B365F"/>
                </a:solidFill>
                <a:latin typeface="Rounded M+ Bold"/>
                <a:ea typeface="Rounded M+ Bold"/>
                <a:cs typeface="Rounded M+ Bold"/>
                <a:sym typeface="Rounded M+ Bold"/>
              </a:rPr>
              <a:t>薬価が安い」は本当にいいこと</a:t>
            </a:r>
            <a:r>
              <a:rPr lang="en-US" sz="5499" b="1">
                <a:solidFill>
                  <a:srgbClr val="3B365F"/>
                </a:solidFill>
                <a:latin typeface="Rounded M+ Bold"/>
                <a:ea typeface="Rounded M+ Bold"/>
                <a:cs typeface="Rounded M+ Bold"/>
                <a:sym typeface="Rounded M+ Bold"/>
              </a:rPr>
              <a:t>？</a:t>
            </a:r>
          </a:p>
        </p:txBody>
      </p:sp>
      <p:sp>
        <p:nvSpPr>
          <p:cNvPr id="12" name="TextBox 12"/>
          <p:cNvSpPr txBox="1"/>
          <p:nvPr/>
        </p:nvSpPr>
        <p:spPr>
          <a:xfrm>
            <a:off x="1028700" y="1853597"/>
            <a:ext cx="16230600" cy="1289685"/>
          </a:xfrm>
          <a:prstGeom prst="rect">
            <a:avLst/>
          </a:prstGeom>
        </p:spPr>
        <p:txBody>
          <a:bodyPr lIns="0" tIns="0" rIns="0" bIns="0" rtlCol="0" anchor="t">
            <a:spAutoFit/>
          </a:bodyPr>
          <a:lstStyle/>
          <a:p>
            <a:pPr algn="ctr">
              <a:lnSpc>
                <a:spcPts val="5039"/>
              </a:lnSpc>
            </a:pPr>
            <a:r>
              <a:rPr lang="en-US" sz="3599" b="1" err="1">
                <a:solidFill>
                  <a:srgbClr val="3B365F"/>
                </a:solidFill>
                <a:latin typeface="Rounded M+ Bold"/>
                <a:ea typeface="Rounded M+ Bold"/>
                <a:cs typeface="Rounded M+ Bold"/>
                <a:sym typeface="Rounded M+ Bold"/>
              </a:rPr>
              <a:t>薬の値段が安ければ、もっと気軽に医療が受けられる！からいいのでは</a:t>
            </a:r>
            <a:r>
              <a:rPr lang="en-US" sz="3599" b="1">
                <a:solidFill>
                  <a:srgbClr val="3B365F"/>
                </a:solidFill>
                <a:latin typeface="Rounded M+ Bold"/>
                <a:ea typeface="Rounded M+ Bold"/>
                <a:cs typeface="Rounded M+ Bold"/>
                <a:sym typeface="Rounded M+ Bold"/>
              </a:rPr>
              <a:t>？</a:t>
            </a:r>
          </a:p>
          <a:p>
            <a:pPr algn="ctr">
              <a:lnSpc>
                <a:spcPts val="5039"/>
              </a:lnSpc>
              <a:spcBef>
                <a:spcPct val="0"/>
              </a:spcBef>
            </a:pPr>
            <a:r>
              <a:rPr lang="en-US" sz="3599" b="1" err="1">
                <a:solidFill>
                  <a:srgbClr val="3B365F"/>
                </a:solidFill>
                <a:latin typeface="Rounded M+ Bold"/>
                <a:ea typeface="Rounded M+ Bold"/>
                <a:cs typeface="Rounded M+ Bold"/>
                <a:sym typeface="Rounded M+ Bold"/>
              </a:rPr>
              <a:t>けれど</a:t>
            </a:r>
            <a:r>
              <a:rPr lang="en-US" sz="3599" b="1">
                <a:solidFill>
                  <a:srgbClr val="3B365F"/>
                </a:solidFill>
                <a:latin typeface="Rounded M+ Bold"/>
                <a:ea typeface="Rounded M+ Bold"/>
                <a:cs typeface="Rounded M+ Bold"/>
                <a:sym typeface="Rounded M+ Bold"/>
              </a:rPr>
              <a:t>、「</a:t>
            </a:r>
            <a:r>
              <a:rPr lang="en-US" sz="3599" b="1" err="1">
                <a:solidFill>
                  <a:srgbClr val="3B365F"/>
                </a:solidFill>
                <a:latin typeface="Rounded M+ Bold"/>
                <a:ea typeface="Rounded M+ Bold"/>
                <a:cs typeface="Rounded M+ Bold"/>
                <a:sym typeface="Rounded M+ Bold"/>
              </a:rPr>
              <a:t>薬価が安い」ことがドラッグラグ・ロスの原因になっているんです</a:t>
            </a:r>
            <a:endParaRPr lang="en-US" sz="3599" b="1">
              <a:solidFill>
                <a:srgbClr val="3B365F"/>
              </a:solidFill>
              <a:latin typeface="Rounded M+ Bold"/>
              <a:ea typeface="Rounded M+ Bold"/>
              <a:cs typeface="Rounded M+ Bold"/>
              <a:sym typeface="Rounded M+ Bold"/>
            </a:endParaRPr>
          </a:p>
        </p:txBody>
      </p:sp>
      <p:grpSp>
        <p:nvGrpSpPr>
          <p:cNvPr id="15" name="Group 15"/>
          <p:cNvGrpSpPr/>
          <p:nvPr/>
        </p:nvGrpSpPr>
        <p:grpSpPr>
          <a:xfrm>
            <a:off x="1226521" y="7321928"/>
            <a:ext cx="15834957" cy="2563505"/>
            <a:chOff x="0" y="-81828"/>
            <a:chExt cx="4170524" cy="814211"/>
          </a:xfrm>
        </p:grpSpPr>
        <p:sp>
          <p:nvSpPr>
            <p:cNvPr id="16" name="Freeform 16"/>
            <p:cNvSpPr/>
            <p:nvPr/>
          </p:nvSpPr>
          <p:spPr>
            <a:xfrm>
              <a:off x="0" y="0"/>
              <a:ext cx="4126530" cy="699911"/>
            </a:xfrm>
            <a:custGeom>
              <a:avLst/>
              <a:gdLst/>
              <a:ahLst/>
              <a:cxnLst/>
              <a:rect l="l" t="t" r="r" b="b"/>
              <a:pathLst>
                <a:path w="4126530" h="699911">
                  <a:moveTo>
                    <a:pt x="25200" y="0"/>
                  </a:moveTo>
                  <a:lnTo>
                    <a:pt x="4101329" y="0"/>
                  </a:lnTo>
                  <a:cubicBezTo>
                    <a:pt x="4115247" y="0"/>
                    <a:pt x="4126530" y="11283"/>
                    <a:pt x="4126530" y="25200"/>
                  </a:cubicBezTo>
                  <a:lnTo>
                    <a:pt x="4126530" y="674711"/>
                  </a:lnTo>
                  <a:cubicBezTo>
                    <a:pt x="4126530" y="681394"/>
                    <a:pt x="4123875" y="687804"/>
                    <a:pt x="4119149" y="692530"/>
                  </a:cubicBezTo>
                  <a:cubicBezTo>
                    <a:pt x="4114423" y="697256"/>
                    <a:pt x="4108013" y="699911"/>
                    <a:pt x="4101329" y="699911"/>
                  </a:cubicBezTo>
                  <a:lnTo>
                    <a:pt x="25200" y="699911"/>
                  </a:lnTo>
                  <a:cubicBezTo>
                    <a:pt x="18517" y="699911"/>
                    <a:pt x="12107" y="697256"/>
                    <a:pt x="7381" y="692530"/>
                  </a:cubicBezTo>
                  <a:cubicBezTo>
                    <a:pt x="2655" y="687804"/>
                    <a:pt x="0" y="681394"/>
                    <a:pt x="0" y="674711"/>
                  </a:cubicBezTo>
                  <a:lnTo>
                    <a:pt x="0" y="25200"/>
                  </a:lnTo>
                  <a:cubicBezTo>
                    <a:pt x="0" y="18517"/>
                    <a:pt x="2655" y="12107"/>
                    <a:pt x="7381" y="7381"/>
                  </a:cubicBezTo>
                  <a:cubicBezTo>
                    <a:pt x="12107" y="2655"/>
                    <a:pt x="18517" y="0"/>
                    <a:pt x="25200" y="0"/>
                  </a:cubicBezTo>
                  <a:close/>
                </a:path>
              </a:pathLst>
            </a:custGeom>
            <a:solidFill>
              <a:srgbClr val="F77554"/>
            </a:solidFill>
          </p:spPr>
          <p:txBody>
            <a:bodyPr/>
            <a:lstStyle/>
            <a:p>
              <a:endParaRPr lang="ja-JP" altLang="en-US"/>
            </a:p>
          </p:txBody>
        </p:sp>
        <p:sp>
          <p:nvSpPr>
            <p:cNvPr id="17" name="TextBox 17"/>
            <p:cNvSpPr txBox="1"/>
            <p:nvPr/>
          </p:nvSpPr>
          <p:spPr>
            <a:xfrm>
              <a:off x="43994" y="-81828"/>
              <a:ext cx="4126530" cy="814211"/>
            </a:xfrm>
            <a:prstGeom prst="rect">
              <a:avLst/>
            </a:prstGeom>
          </p:spPr>
          <p:txBody>
            <a:bodyPr lIns="50800" tIns="50800" rIns="50800" bIns="50800" rtlCol="0" anchor="ctr"/>
            <a:lstStyle/>
            <a:p>
              <a:pPr algn="ctr">
                <a:lnSpc>
                  <a:spcPts val="5599"/>
                </a:lnSpc>
              </a:pPr>
              <a:r>
                <a:rPr lang="en-US" sz="3999" b="1" err="1">
                  <a:solidFill>
                    <a:srgbClr val="FFFFFF"/>
                  </a:solidFill>
                  <a:latin typeface="Rounded M+ Bold"/>
                  <a:ea typeface="Rounded M+ Bold"/>
                  <a:cs typeface="Rounded M+ Bold"/>
                  <a:sym typeface="Rounded M+ Bold"/>
                </a:rPr>
                <a:t>薬価が安いことで、日本に入ってこない薬は多い</a:t>
              </a:r>
              <a:endParaRPr lang="en-US" sz="3999" b="1">
                <a:solidFill>
                  <a:srgbClr val="FFFFFF"/>
                </a:solidFill>
                <a:latin typeface="Rounded M+ Bold"/>
                <a:ea typeface="Rounded M+ Bold"/>
                <a:cs typeface="Rounded M+ Bold"/>
                <a:sym typeface="Rounded M+ Bold"/>
              </a:endParaRPr>
            </a:p>
            <a:p>
              <a:pPr algn="ctr">
                <a:lnSpc>
                  <a:spcPts val="6579"/>
                </a:lnSpc>
              </a:pPr>
              <a:r>
                <a:rPr lang="en-US" sz="4699" b="1" err="1">
                  <a:solidFill>
                    <a:srgbClr val="FFFFFF"/>
                  </a:solidFill>
                  <a:latin typeface="Rounded M+ Bold"/>
                  <a:ea typeface="Rounded M+ Bold"/>
                  <a:cs typeface="Rounded M+ Bold"/>
                  <a:sym typeface="Rounded M+ Bold"/>
                </a:rPr>
                <a:t>薬価を安くする以外に国や私たちは何をすべき</a:t>
              </a:r>
              <a:r>
                <a:rPr lang="en-US" sz="4699" b="1">
                  <a:solidFill>
                    <a:srgbClr val="FFFFFF"/>
                  </a:solidFill>
                  <a:latin typeface="Rounded M+ Bold"/>
                  <a:ea typeface="Rounded M+ Bold"/>
                  <a:cs typeface="Rounded M+ Bold"/>
                  <a:sym typeface="Rounded M+ Bold"/>
                </a:rPr>
                <a:t>？</a:t>
              </a:r>
            </a:p>
          </p:txBody>
        </p:sp>
      </p:grpSp>
      <p:sp>
        <p:nvSpPr>
          <p:cNvPr id="20" name="テキスト ボックス 19">
            <a:extLst>
              <a:ext uri="{FF2B5EF4-FFF2-40B4-BE49-F238E27FC236}">
                <a16:creationId xmlns:a16="http://schemas.microsoft.com/office/drawing/2014/main" id="{190D6980-85C4-74AD-A2DC-A2652B80A92B}"/>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grpSp>
        <p:nvGrpSpPr>
          <p:cNvPr id="21" name="グループ化 20">
            <a:extLst>
              <a:ext uri="{FF2B5EF4-FFF2-40B4-BE49-F238E27FC236}">
                <a16:creationId xmlns:a16="http://schemas.microsoft.com/office/drawing/2014/main" id="{EA40C178-E9D2-4E0E-3E03-3E7CA6FAC5B9}"/>
              </a:ext>
            </a:extLst>
          </p:cNvPr>
          <p:cNvGrpSpPr/>
          <p:nvPr/>
        </p:nvGrpSpPr>
        <p:grpSpPr>
          <a:xfrm>
            <a:off x="955078" y="3184931"/>
            <a:ext cx="16535401" cy="4089068"/>
            <a:chOff x="955078" y="3184931"/>
            <a:chExt cx="16535401" cy="4089068"/>
          </a:xfrm>
        </p:grpSpPr>
        <p:grpSp>
          <p:nvGrpSpPr>
            <p:cNvPr id="19" name="グループ化 18">
              <a:extLst>
                <a:ext uri="{FF2B5EF4-FFF2-40B4-BE49-F238E27FC236}">
                  <a16:creationId xmlns:a16="http://schemas.microsoft.com/office/drawing/2014/main" id="{A661804B-2132-647D-067D-88EC41F6EA24}"/>
                </a:ext>
              </a:extLst>
            </p:cNvPr>
            <p:cNvGrpSpPr/>
            <p:nvPr/>
          </p:nvGrpSpPr>
          <p:grpSpPr>
            <a:xfrm>
              <a:off x="955078" y="3184931"/>
              <a:ext cx="16535401" cy="4089068"/>
              <a:chOff x="877717" y="3383459"/>
              <a:chExt cx="16381583" cy="3303091"/>
            </a:xfrm>
          </p:grpSpPr>
          <p:grpSp>
            <p:nvGrpSpPr>
              <p:cNvPr id="4" name="Group 4"/>
              <p:cNvGrpSpPr/>
              <p:nvPr/>
            </p:nvGrpSpPr>
            <p:grpSpPr>
              <a:xfrm>
                <a:off x="877717" y="3383459"/>
                <a:ext cx="16381583" cy="3303091"/>
                <a:chOff x="-39765" y="-57150"/>
                <a:chExt cx="4314491" cy="869950"/>
              </a:xfrm>
            </p:grpSpPr>
            <p:sp>
              <p:nvSpPr>
                <p:cNvPr id="5" name="Freeform 5"/>
                <p:cNvSpPr/>
                <p:nvPr/>
              </p:nvSpPr>
              <p:spPr>
                <a:xfrm>
                  <a:off x="-39765" y="0"/>
                  <a:ext cx="4314491" cy="812800"/>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solidFill>
                  <a:srgbClr val="FFFFFF"/>
                </a:solidFill>
              </p:spPr>
              <p:txBody>
                <a:bodyPr/>
                <a:lstStyle/>
                <a:p>
                  <a:endParaRPr lang="ja-JP" altLang="en-US"/>
                </a:p>
              </p:txBody>
            </p:sp>
            <p:sp>
              <p:nvSpPr>
                <p:cNvPr id="6" name="TextBox 6"/>
                <p:cNvSpPr txBox="1"/>
                <p:nvPr/>
              </p:nvSpPr>
              <p:spPr>
                <a:xfrm>
                  <a:off x="0" y="-57150"/>
                  <a:ext cx="4274726" cy="869950"/>
                </a:xfrm>
                <a:prstGeom prst="rect">
                  <a:avLst/>
                </a:prstGeom>
              </p:spPr>
              <p:txBody>
                <a:bodyPr lIns="50800" tIns="50800" rIns="50800" bIns="50800" rtlCol="0" anchor="ctr"/>
                <a:lstStyle/>
                <a:p>
                  <a:pPr algn="ctr">
                    <a:lnSpc>
                      <a:spcPts val="2800"/>
                    </a:lnSpc>
                  </a:pPr>
                  <a:endParaRPr/>
                </a:p>
              </p:txBody>
            </p:sp>
          </p:grpSp>
          <p:sp>
            <p:nvSpPr>
              <p:cNvPr id="7" name="Freeform 7"/>
              <p:cNvSpPr/>
              <p:nvPr/>
            </p:nvSpPr>
            <p:spPr>
              <a:xfrm>
                <a:off x="2140730" y="4504107"/>
                <a:ext cx="1364042" cy="1189599"/>
              </a:xfrm>
              <a:custGeom>
                <a:avLst/>
                <a:gdLst/>
                <a:ahLst/>
                <a:cxnLst/>
                <a:rect l="l" t="t" r="r" b="b"/>
                <a:pathLst>
                  <a:path w="1585465" h="1670509">
                    <a:moveTo>
                      <a:pt x="0" y="0"/>
                    </a:moveTo>
                    <a:lnTo>
                      <a:pt x="1585465" y="0"/>
                    </a:lnTo>
                    <a:lnTo>
                      <a:pt x="1585465" y="1670508"/>
                    </a:lnTo>
                    <a:lnTo>
                      <a:pt x="0" y="1670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8" name="Freeform 8"/>
              <p:cNvSpPr/>
              <p:nvPr/>
            </p:nvSpPr>
            <p:spPr>
              <a:xfrm rot="1450566">
                <a:off x="3259656" y="4325984"/>
                <a:ext cx="1055692" cy="901615"/>
              </a:xfrm>
              <a:custGeom>
                <a:avLst/>
                <a:gdLst/>
                <a:ahLst/>
                <a:cxnLst/>
                <a:rect l="l" t="t" r="r" b="b"/>
                <a:pathLst>
                  <a:path w="1055692" h="1177750">
                    <a:moveTo>
                      <a:pt x="0" y="0"/>
                    </a:moveTo>
                    <a:lnTo>
                      <a:pt x="1055693" y="0"/>
                    </a:lnTo>
                    <a:lnTo>
                      <a:pt x="1055693" y="1177750"/>
                    </a:lnTo>
                    <a:lnTo>
                      <a:pt x="0" y="1177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14" name="TextBox 14"/>
              <p:cNvSpPr txBox="1"/>
              <p:nvPr/>
            </p:nvSpPr>
            <p:spPr>
              <a:xfrm>
                <a:off x="1146635" y="3723086"/>
                <a:ext cx="3703642" cy="469836"/>
              </a:xfrm>
              <a:prstGeom prst="rect">
                <a:avLst/>
              </a:prstGeom>
            </p:spPr>
            <p:txBody>
              <a:bodyPr wrap="square" lIns="0" tIns="0" rIns="0" bIns="0" rtlCol="0" anchor="t">
                <a:spAutoFit/>
              </a:bodyPr>
              <a:lstStyle/>
              <a:p>
                <a:pPr algn="ctr">
                  <a:lnSpc>
                    <a:spcPts val="4759"/>
                  </a:lnSpc>
                  <a:spcBef>
                    <a:spcPct val="0"/>
                  </a:spcBef>
                </a:pPr>
                <a:r>
                  <a:rPr lang="ja-JP" altLang="en-US" sz="3399" b="1">
                    <a:solidFill>
                      <a:srgbClr val="3B365F"/>
                    </a:solidFill>
                    <a:latin typeface="Rounded M+ Bold"/>
                    <a:ea typeface="Rounded M+ Bold"/>
                    <a:cs typeface="Rounded M+ Bold"/>
                    <a:sym typeface="Rounded M+ Bold"/>
                  </a:rPr>
                  <a:t>国内外の</a:t>
                </a:r>
                <a:r>
                  <a:rPr lang="en-US" sz="3399" b="1" err="1">
                    <a:solidFill>
                      <a:srgbClr val="3B365F"/>
                    </a:solidFill>
                    <a:latin typeface="Rounded M+ Bold"/>
                    <a:ea typeface="Rounded M+ Bold"/>
                    <a:cs typeface="Rounded M+ Bold"/>
                    <a:sym typeface="Rounded M+ Bold"/>
                  </a:rPr>
                  <a:t>製薬企業</a:t>
                </a:r>
                <a:endParaRPr lang="en-US" sz="3399" b="1">
                  <a:solidFill>
                    <a:srgbClr val="3B365F"/>
                  </a:solidFill>
                  <a:latin typeface="Rounded M+ Bold"/>
                  <a:ea typeface="Rounded M+ Bold"/>
                  <a:cs typeface="Rounded M+ Bold"/>
                  <a:sym typeface="Rounded M+ Bold"/>
                </a:endParaRPr>
              </a:p>
            </p:txBody>
          </p:sp>
        </p:grpSp>
        <p:sp>
          <p:nvSpPr>
            <p:cNvPr id="9" name="Freeform 9"/>
            <p:cNvSpPr/>
            <p:nvPr/>
          </p:nvSpPr>
          <p:spPr>
            <a:xfrm>
              <a:off x="15681715" y="3995201"/>
              <a:ext cx="1711002" cy="1939972"/>
            </a:xfrm>
            <a:custGeom>
              <a:avLst/>
              <a:gdLst/>
              <a:ahLst/>
              <a:cxnLst/>
              <a:rect l="l" t="t" r="r" b="b"/>
              <a:pathLst>
                <a:path w="2221896" h="2625579">
                  <a:moveTo>
                    <a:pt x="0" y="0"/>
                  </a:moveTo>
                  <a:lnTo>
                    <a:pt x="2221896" y="0"/>
                  </a:lnTo>
                  <a:lnTo>
                    <a:pt x="2221896" y="2625579"/>
                  </a:lnTo>
                  <a:lnTo>
                    <a:pt x="0" y="2625579"/>
                  </a:lnTo>
                  <a:lnTo>
                    <a:pt x="0" y="0"/>
                  </a:lnTo>
                  <a:close/>
                </a:path>
              </a:pathLst>
            </a:custGeom>
            <a:blipFill>
              <a:blip r:embed="rId9"/>
              <a:stretch>
                <a:fillRect/>
              </a:stretch>
            </a:blipFill>
          </p:spPr>
          <p:txBody>
            <a:bodyPr/>
            <a:lstStyle/>
            <a:p>
              <a:endParaRPr lang="ja-JP" altLang="en-US"/>
            </a:p>
          </p:txBody>
        </p:sp>
        <p:sp>
          <p:nvSpPr>
            <p:cNvPr id="13" name="TextBox 13"/>
            <p:cNvSpPr txBox="1"/>
            <p:nvPr/>
          </p:nvSpPr>
          <p:spPr>
            <a:xfrm>
              <a:off x="5183455" y="4187007"/>
              <a:ext cx="11201361" cy="1851533"/>
            </a:xfrm>
            <a:prstGeom prst="rect">
              <a:avLst/>
            </a:prstGeom>
          </p:spPr>
          <p:txBody>
            <a:bodyPr wrap="square" lIns="0" tIns="0" rIns="0" bIns="0" rtlCol="0" anchor="t">
              <a:spAutoFit/>
            </a:bodyPr>
            <a:lstStyle/>
            <a:p>
              <a:pPr marL="755647" lvl="1" indent="-377824" algn="l">
                <a:lnSpc>
                  <a:spcPts val="4899"/>
                </a:lnSpc>
                <a:buFont typeface="Arial"/>
                <a:buChar char="•"/>
              </a:pPr>
              <a:r>
                <a:rPr lang="en-US" sz="3200" b="1" err="1">
                  <a:solidFill>
                    <a:srgbClr val="3B365F"/>
                  </a:solidFill>
                  <a:latin typeface="Rounded M+ Bold"/>
                  <a:ea typeface="Rounded M+ Bold"/>
                  <a:cs typeface="Rounded M+ Bold"/>
                  <a:sym typeface="Rounded M+ Bold"/>
                </a:rPr>
                <a:t>日本で薬を売っても</a:t>
              </a:r>
              <a:r>
                <a:rPr lang="en-US" sz="3200" b="1" err="1">
                  <a:solidFill>
                    <a:srgbClr val="E15E55"/>
                  </a:solidFill>
                  <a:latin typeface="Rounded M+ Bold"/>
                  <a:ea typeface="Rounded M+ Bold"/>
                  <a:cs typeface="Rounded M+ Bold"/>
                  <a:sym typeface="Rounded M+ Bold"/>
                </a:rPr>
                <a:t>利益少ない</a:t>
              </a:r>
              <a:endParaRPr lang="en-US" sz="3200" b="1">
                <a:solidFill>
                  <a:srgbClr val="E15E55"/>
                </a:solidFill>
                <a:latin typeface="Rounded M+ Bold"/>
                <a:ea typeface="Rounded M+ Bold"/>
                <a:cs typeface="Rounded M+ Bold"/>
                <a:sym typeface="Rounded M+ Bold"/>
              </a:endParaRPr>
            </a:p>
            <a:p>
              <a:pPr marL="755647" lvl="1" indent="-377824" algn="l">
                <a:lnSpc>
                  <a:spcPts val="4899"/>
                </a:lnSpc>
                <a:buFont typeface="Arial"/>
                <a:buChar char="•"/>
              </a:pPr>
              <a:r>
                <a:rPr lang="en-US" sz="3200" b="1" err="1">
                  <a:solidFill>
                    <a:srgbClr val="3B365F"/>
                  </a:solidFill>
                  <a:latin typeface="Rounded M+ Bold"/>
                  <a:ea typeface="Rounded M+ Bold"/>
                  <a:cs typeface="Rounded M+ Bold"/>
                  <a:sym typeface="Rounded M+ Bold"/>
                </a:rPr>
                <a:t>利益が少ないと</a:t>
              </a:r>
              <a:r>
                <a:rPr lang="en-US" sz="3200" b="1">
                  <a:solidFill>
                    <a:srgbClr val="3B365F"/>
                  </a:solidFill>
                  <a:latin typeface="Rounded M+ Bold"/>
                  <a:ea typeface="Rounded M+ Bold"/>
                  <a:cs typeface="Rounded M+ Bold"/>
                  <a:sym typeface="Rounded M+ Bold"/>
                </a:rPr>
                <a:t>…</a:t>
              </a:r>
            </a:p>
            <a:p>
              <a:pPr algn="l">
                <a:lnSpc>
                  <a:spcPts val="4899"/>
                </a:lnSpc>
              </a:pPr>
              <a:r>
                <a:rPr lang="en-US" sz="3200" b="1">
                  <a:solidFill>
                    <a:srgbClr val="E15E55"/>
                  </a:solidFill>
                  <a:latin typeface="Rounded M+ Bold"/>
                  <a:ea typeface="Rounded M+ Bold"/>
                  <a:cs typeface="Rounded M+ Bold"/>
                  <a:sym typeface="Rounded M+ Bold"/>
                </a:rPr>
                <a:t>　　</a:t>
              </a:r>
              <a:r>
                <a:rPr lang="ja-JP" altLang="en-US" sz="3200" b="1">
                  <a:solidFill>
                    <a:srgbClr val="3B365F"/>
                  </a:solidFill>
                  <a:latin typeface="Rounded M+ Bold"/>
                  <a:ea typeface="Rounded M+ Bold"/>
                  <a:cs typeface="Rounded M+ Bold"/>
                  <a:sym typeface="Rounded M+ Bold"/>
                </a:rPr>
                <a:t>日本国内での</a:t>
              </a:r>
              <a:r>
                <a:rPr lang="en-US" sz="3200" b="1" err="1">
                  <a:solidFill>
                    <a:srgbClr val="3B365F"/>
                  </a:solidFill>
                  <a:latin typeface="Rounded M+ Bold"/>
                  <a:ea typeface="Rounded M+ Bold"/>
                  <a:cs typeface="Rounded M+ Bold"/>
                  <a:sym typeface="Rounded M+ Bold"/>
                </a:rPr>
                <a:t>治験・製造に</a:t>
              </a:r>
              <a:r>
                <a:rPr lang="ja-JP" altLang="en-US" sz="3200" b="1">
                  <a:solidFill>
                    <a:srgbClr val="E15E55"/>
                  </a:solidFill>
                  <a:latin typeface="Rounded M+ Bold"/>
                  <a:ea typeface="Rounded M+ Bold"/>
                  <a:cs typeface="Rounded M+ Bold"/>
                  <a:sym typeface="Rounded M+ Bold"/>
                </a:rPr>
                <a:t>必要</a:t>
              </a:r>
              <a:r>
                <a:rPr lang="en-US" sz="3200" b="1">
                  <a:solidFill>
                    <a:srgbClr val="E15E55"/>
                  </a:solidFill>
                  <a:latin typeface="Rounded M+ Bold"/>
                  <a:ea typeface="Rounded M+ Bold"/>
                  <a:cs typeface="Rounded M+ Bold"/>
                  <a:sym typeface="Rounded M+ Bold"/>
                </a:rPr>
                <a:t>な</a:t>
              </a:r>
              <a:r>
                <a:rPr lang="ja-JP" altLang="en-US" sz="3200" b="1">
                  <a:solidFill>
                    <a:srgbClr val="E15E55"/>
                  </a:solidFill>
                  <a:latin typeface="Rounded M+ Bold"/>
                  <a:ea typeface="Rounded M+ Bold"/>
                  <a:cs typeface="Rounded M+ Bold"/>
                  <a:sym typeface="Rounded M+ Bold"/>
                </a:rPr>
                <a:t>予算</a:t>
              </a:r>
              <a:r>
                <a:rPr lang="en-US" sz="3200" b="1" err="1">
                  <a:solidFill>
                    <a:srgbClr val="E15E55"/>
                  </a:solidFill>
                  <a:latin typeface="Rounded M+ Bold"/>
                  <a:ea typeface="Rounded M+ Bold"/>
                  <a:cs typeface="Rounded M+ Bold"/>
                  <a:sym typeface="Rounded M+ Bold"/>
                </a:rPr>
                <a:t>が得られない</a:t>
              </a:r>
              <a:endParaRPr lang="en-US" sz="3200" b="1">
                <a:solidFill>
                  <a:srgbClr val="E15E55"/>
                </a:solidFill>
                <a:latin typeface="Rounded M+ Bold"/>
                <a:ea typeface="Rounded M+ Bold"/>
                <a:cs typeface="Rounded M+ Bold"/>
                <a:sym typeface="Rounded M+ Bold"/>
              </a:endParaRPr>
            </a:p>
          </p:txBody>
        </p:sp>
        <p:sp>
          <p:nvSpPr>
            <p:cNvPr id="18" name="TextBox 13">
              <a:extLst>
                <a:ext uri="{FF2B5EF4-FFF2-40B4-BE49-F238E27FC236}">
                  <a16:creationId xmlns:a16="http://schemas.microsoft.com/office/drawing/2014/main" id="{089AE1CA-7AD1-6ADD-7CAF-C03EEF753E6A}"/>
                </a:ext>
              </a:extLst>
            </p:cNvPr>
            <p:cNvSpPr txBox="1"/>
            <p:nvPr/>
          </p:nvSpPr>
          <p:spPr>
            <a:xfrm>
              <a:off x="3193162" y="6537592"/>
              <a:ext cx="12059232" cy="553998"/>
            </a:xfrm>
            <a:prstGeom prst="rect">
              <a:avLst/>
            </a:prstGeom>
          </p:spPr>
          <p:txBody>
            <a:bodyPr wrap="square" lIns="0" tIns="0" rIns="0" bIns="0" rtlCol="0" anchor="t">
              <a:spAutoFit/>
            </a:bodyPr>
            <a:lstStyle/>
            <a:p>
              <a:pPr algn="l"/>
              <a:r>
                <a:rPr lang="ja-JP" altLang="en-US" sz="3600" b="1">
                  <a:solidFill>
                    <a:srgbClr val="E15E55"/>
                  </a:solidFill>
                  <a:latin typeface="Rounded M+ Bold"/>
                  <a:ea typeface="Rounded M+ Bold"/>
                  <a:cs typeface="Rounded M+ Bold"/>
                  <a:sym typeface="Rounded M+ Bold"/>
                </a:rPr>
                <a:t>日本で販売する魅力が感じられず諦めてしまうことも</a:t>
              </a:r>
              <a:r>
                <a:rPr lang="en-US" altLang="ja-JP" sz="3600" b="1">
                  <a:solidFill>
                    <a:srgbClr val="E15E55"/>
                  </a:solidFill>
                  <a:latin typeface="Rounded M+ Bold"/>
                  <a:ea typeface="Rounded M+ Bold"/>
                  <a:cs typeface="Rounded M+ Bold"/>
                  <a:sym typeface="Rounded M+ Bold"/>
                </a:rPr>
                <a:t>…</a:t>
              </a:r>
              <a:endParaRPr lang="en-US" sz="3600" b="1">
                <a:solidFill>
                  <a:srgbClr val="E15E55"/>
                </a:solidFill>
                <a:latin typeface="Rounded M+ Bold"/>
                <a:ea typeface="Rounded M+ Bold"/>
                <a:cs typeface="Rounded M+ Bold"/>
                <a:sym typeface="Rounded M+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TextBox 2"/>
          <p:cNvSpPr txBox="1"/>
          <p:nvPr/>
        </p:nvSpPr>
        <p:spPr>
          <a:xfrm>
            <a:off x="4789313" y="816227"/>
            <a:ext cx="8692565" cy="1031116"/>
          </a:xfrm>
          <a:prstGeom prst="rect">
            <a:avLst/>
          </a:prstGeom>
        </p:spPr>
        <p:txBody>
          <a:bodyPr wrap="square" lIns="0" tIns="0" rIns="0" bIns="0" rtlCol="0" anchor="t">
            <a:spAutoFit/>
          </a:bodyPr>
          <a:lstStyle/>
          <a:p>
            <a:pPr algn="ctr">
              <a:lnSpc>
                <a:spcPts val="8539"/>
              </a:lnSpc>
              <a:spcBef>
                <a:spcPct val="0"/>
              </a:spcBef>
            </a:pPr>
            <a:r>
              <a:rPr lang="ja-JP" altLang="en-US" sz="6050">
                <a:solidFill>
                  <a:srgbClr val="485274"/>
                </a:solidFill>
                <a:latin typeface="Rounded M+ Bold"/>
                <a:ea typeface="Rounded M+ Bold"/>
                <a:cs typeface="TAN Headline"/>
              </a:rPr>
              <a:t>ディスカッション テーマ</a:t>
            </a:r>
          </a:p>
        </p:txBody>
      </p:sp>
      <p:grpSp>
        <p:nvGrpSpPr>
          <p:cNvPr id="4" name="Group 4"/>
          <p:cNvGrpSpPr/>
          <p:nvPr/>
        </p:nvGrpSpPr>
        <p:grpSpPr>
          <a:xfrm>
            <a:off x="4066802" y="388925"/>
            <a:ext cx="1024917" cy="861862"/>
            <a:chOff x="0" y="0"/>
            <a:chExt cx="1366555" cy="1149149"/>
          </a:xfrm>
        </p:grpSpPr>
        <p:grpSp>
          <p:nvGrpSpPr>
            <p:cNvPr id="5" name="Group 5"/>
            <p:cNvGrpSpPr/>
            <p:nvPr/>
          </p:nvGrpSpPr>
          <p:grpSpPr>
            <a:xfrm>
              <a:off x="194819" y="0"/>
              <a:ext cx="779275" cy="866803"/>
              <a:chOff x="0" y="0"/>
              <a:chExt cx="350520" cy="389890"/>
            </a:xfrm>
          </p:grpSpPr>
          <p:sp>
            <p:nvSpPr>
              <p:cNvPr id="6" name="Freeform 6"/>
              <p:cNvSpPr/>
              <p:nvPr/>
            </p:nvSpPr>
            <p:spPr>
              <a:xfrm>
                <a:off x="46990" y="49530"/>
                <a:ext cx="254000" cy="290830"/>
              </a:xfrm>
              <a:custGeom>
                <a:avLst/>
                <a:gdLst/>
                <a:ahLst/>
                <a:cxnLst/>
                <a:rect l="l" t="t" r="r" b="b"/>
                <a:pathLst>
                  <a:path w="254000" h="290830">
                    <a:moveTo>
                      <a:pt x="160020" y="269240"/>
                    </a:moveTo>
                    <a:cubicBezTo>
                      <a:pt x="0" y="46990"/>
                      <a:pt x="3810" y="38100"/>
                      <a:pt x="7620" y="29210"/>
                    </a:cubicBezTo>
                    <a:cubicBezTo>
                      <a:pt x="12700" y="20320"/>
                      <a:pt x="20320" y="10160"/>
                      <a:pt x="30480" y="6350"/>
                    </a:cubicBezTo>
                    <a:cubicBezTo>
                      <a:pt x="43180" y="1270"/>
                      <a:pt x="66040" y="1270"/>
                      <a:pt x="77470" y="7620"/>
                    </a:cubicBezTo>
                    <a:cubicBezTo>
                      <a:pt x="87630" y="11430"/>
                      <a:pt x="95250" y="21590"/>
                      <a:pt x="99060" y="30480"/>
                    </a:cubicBezTo>
                    <a:cubicBezTo>
                      <a:pt x="102870" y="40640"/>
                      <a:pt x="104140" y="53340"/>
                      <a:pt x="101600" y="62230"/>
                    </a:cubicBezTo>
                    <a:cubicBezTo>
                      <a:pt x="99060" y="72390"/>
                      <a:pt x="93980" y="83820"/>
                      <a:pt x="85090" y="90170"/>
                    </a:cubicBezTo>
                    <a:cubicBezTo>
                      <a:pt x="73660" y="97790"/>
                      <a:pt x="52070" y="102870"/>
                      <a:pt x="39370" y="99060"/>
                    </a:cubicBezTo>
                    <a:cubicBezTo>
                      <a:pt x="25400" y="95250"/>
                      <a:pt x="10160" y="77470"/>
                      <a:pt x="5080" y="66040"/>
                    </a:cubicBezTo>
                    <a:cubicBezTo>
                      <a:pt x="1270" y="55880"/>
                      <a:pt x="2540" y="43180"/>
                      <a:pt x="6350" y="34290"/>
                    </a:cubicBezTo>
                    <a:cubicBezTo>
                      <a:pt x="8890" y="24130"/>
                      <a:pt x="17780" y="13970"/>
                      <a:pt x="25400" y="8890"/>
                    </a:cubicBezTo>
                    <a:cubicBezTo>
                      <a:pt x="34290" y="3810"/>
                      <a:pt x="46990" y="0"/>
                      <a:pt x="57150" y="1270"/>
                    </a:cubicBezTo>
                    <a:cubicBezTo>
                      <a:pt x="67310" y="1270"/>
                      <a:pt x="74930" y="3810"/>
                      <a:pt x="86360" y="13970"/>
                    </a:cubicBezTo>
                    <a:cubicBezTo>
                      <a:pt x="120650" y="39370"/>
                      <a:pt x="222250" y="168910"/>
                      <a:pt x="242570" y="208280"/>
                    </a:cubicBezTo>
                    <a:cubicBezTo>
                      <a:pt x="250190" y="223520"/>
                      <a:pt x="254000" y="231140"/>
                      <a:pt x="251460" y="243840"/>
                    </a:cubicBezTo>
                    <a:cubicBezTo>
                      <a:pt x="250190" y="256540"/>
                      <a:pt x="237490" y="275590"/>
                      <a:pt x="226060" y="283210"/>
                    </a:cubicBezTo>
                    <a:cubicBezTo>
                      <a:pt x="215900" y="289560"/>
                      <a:pt x="201930" y="290830"/>
                      <a:pt x="190500" y="288290"/>
                    </a:cubicBezTo>
                    <a:cubicBezTo>
                      <a:pt x="179070" y="285750"/>
                      <a:pt x="160020" y="269240"/>
                      <a:pt x="160020" y="269240"/>
                    </a:cubicBezTo>
                  </a:path>
                </a:pathLst>
              </a:custGeom>
              <a:solidFill>
                <a:srgbClr val="94AAB8"/>
              </a:solidFill>
              <a:ln cap="sq">
                <a:noFill/>
                <a:prstDash val="solid"/>
                <a:miter/>
              </a:ln>
            </p:spPr>
            <p:txBody>
              <a:bodyPr/>
              <a:lstStyle/>
              <a:p>
                <a:endParaRPr lang="ja-JP" altLang="en-US"/>
              </a:p>
            </p:txBody>
          </p:sp>
        </p:grpSp>
        <p:grpSp>
          <p:nvGrpSpPr>
            <p:cNvPr id="7" name="Group 7"/>
            <p:cNvGrpSpPr/>
            <p:nvPr/>
          </p:nvGrpSpPr>
          <p:grpSpPr>
            <a:xfrm>
              <a:off x="0" y="691748"/>
              <a:ext cx="703042" cy="457401"/>
              <a:chOff x="0" y="0"/>
              <a:chExt cx="316230" cy="205740"/>
            </a:xfrm>
          </p:grpSpPr>
          <p:sp>
            <p:nvSpPr>
              <p:cNvPr id="8" name="Freeform 8"/>
              <p:cNvSpPr/>
              <p:nvPr/>
            </p:nvSpPr>
            <p:spPr>
              <a:xfrm>
                <a:off x="49530" y="45720"/>
                <a:ext cx="220980" cy="109220"/>
              </a:xfrm>
              <a:custGeom>
                <a:avLst/>
                <a:gdLst/>
                <a:ahLst/>
                <a:cxnLst/>
                <a:rect l="l" t="t" r="r" b="b"/>
                <a:pathLst>
                  <a:path w="220980" h="109220">
                    <a:moveTo>
                      <a:pt x="166370" y="107950"/>
                    </a:moveTo>
                    <a:cubicBezTo>
                      <a:pt x="6350" y="87630"/>
                      <a:pt x="0" y="68580"/>
                      <a:pt x="1270" y="53340"/>
                    </a:cubicBezTo>
                    <a:cubicBezTo>
                      <a:pt x="1270" y="39370"/>
                      <a:pt x="15240" y="20320"/>
                      <a:pt x="26670" y="11430"/>
                    </a:cubicBezTo>
                    <a:cubicBezTo>
                      <a:pt x="35560" y="5080"/>
                      <a:pt x="48260" y="3810"/>
                      <a:pt x="58420" y="5080"/>
                    </a:cubicBezTo>
                    <a:cubicBezTo>
                      <a:pt x="68580" y="6350"/>
                      <a:pt x="81280" y="10160"/>
                      <a:pt x="88900" y="19050"/>
                    </a:cubicBezTo>
                    <a:cubicBezTo>
                      <a:pt x="97790" y="29210"/>
                      <a:pt x="105410" y="52070"/>
                      <a:pt x="104140" y="64770"/>
                    </a:cubicBezTo>
                    <a:cubicBezTo>
                      <a:pt x="102870" y="76200"/>
                      <a:pt x="96520" y="87630"/>
                      <a:pt x="88900" y="93980"/>
                    </a:cubicBezTo>
                    <a:cubicBezTo>
                      <a:pt x="81280" y="101600"/>
                      <a:pt x="69850" y="107950"/>
                      <a:pt x="58420" y="107950"/>
                    </a:cubicBezTo>
                    <a:cubicBezTo>
                      <a:pt x="45720" y="109220"/>
                      <a:pt x="22860" y="101600"/>
                      <a:pt x="12700" y="90170"/>
                    </a:cubicBezTo>
                    <a:cubicBezTo>
                      <a:pt x="3810" y="80010"/>
                      <a:pt x="0" y="55880"/>
                      <a:pt x="2540" y="43180"/>
                    </a:cubicBezTo>
                    <a:cubicBezTo>
                      <a:pt x="5080" y="31750"/>
                      <a:pt x="12700" y="21590"/>
                      <a:pt x="21590" y="15240"/>
                    </a:cubicBezTo>
                    <a:cubicBezTo>
                      <a:pt x="30480" y="8890"/>
                      <a:pt x="39370" y="6350"/>
                      <a:pt x="53340" y="5080"/>
                    </a:cubicBezTo>
                    <a:cubicBezTo>
                      <a:pt x="78740" y="0"/>
                      <a:pt x="139700" y="0"/>
                      <a:pt x="166370" y="5080"/>
                    </a:cubicBezTo>
                    <a:cubicBezTo>
                      <a:pt x="181610" y="7620"/>
                      <a:pt x="193040" y="8890"/>
                      <a:pt x="200660" y="17780"/>
                    </a:cubicBezTo>
                    <a:cubicBezTo>
                      <a:pt x="210820" y="29210"/>
                      <a:pt x="220980" y="59690"/>
                      <a:pt x="214630" y="74930"/>
                    </a:cubicBezTo>
                    <a:cubicBezTo>
                      <a:pt x="209550" y="90170"/>
                      <a:pt x="166370" y="107950"/>
                      <a:pt x="166370" y="107950"/>
                    </a:cubicBezTo>
                  </a:path>
                </a:pathLst>
              </a:custGeom>
              <a:solidFill>
                <a:srgbClr val="94AAB8"/>
              </a:solidFill>
              <a:ln cap="sq">
                <a:noFill/>
                <a:prstDash val="solid"/>
                <a:miter/>
              </a:ln>
            </p:spPr>
            <p:txBody>
              <a:bodyPr/>
              <a:lstStyle/>
              <a:p>
                <a:endParaRPr lang="ja-JP" altLang="en-US"/>
              </a:p>
            </p:txBody>
          </p:sp>
        </p:grpSp>
        <p:grpSp>
          <p:nvGrpSpPr>
            <p:cNvPr id="9" name="Group 9"/>
            <p:cNvGrpSpPr/>
            <p:nvPr/>
          </p:nvGrpSpPr>
          <p:grpSpPr>
            <a:xfrm>
              <a:off x="815980" y="73410"/>
              <a:ext cx="550575" cy="694572"/>
              <a:chOff x="0" y="0"/>
              <a:chExt cx="247650" cy="312420"/>
            </a:xfrm>
          </p:grpSpPr>
          <p:sp>
            <p:nvSpPr>
              <p:cNvPr id="10" name="Freeform 10"/>
              <p:cNvSpPr/>
              <p:nvPr/>
            </p:nvSpPr>
            <p:spPr>
              <a:xfrm>
                <a:off x="46990" y="48260"/>
                <a:ext cx="151130" cy="214630"/>
              </a:xfrm>
              <a:custGeom>
                <a:avLst/>
                <a:gdLst/>
                <a:ahLst/>
                <a:cxnLst/>
                <a:rect l="l" t="t" r="r" b="b"/>
                <a:pathLst>
                  <a:path w="151130" h="214630">
                    <a:moveTo>
                      <a:pt x="5080" y="140970"/>
                    </a:moveTo>
                    <a:cubicBezTo>
                      <a:pt x="83820" y="0"/>
                      <a:pt x="95250" y="1270"/>
                      <a:pt x="105410" y="2540"/>
                    </a:cubicBezTo>
                    <a:cubicBezTo>
                      <a:pt x="115570" y="3810"/>
                      <a:pt x="128270" y="8890"/>
                      <a:pt x="134620" y="16510"/>
                    </a:cubicBezTo>
                    <a:cubicBezTo>
                      <a:pt x="143510" y="26670"/>
                      <a:pt x="151130" y="49530"/>
                      <a:pt x="148590" y="63500"/>
                    </a:cubicBezTo>
                    <a:cubicBezTo>
                      <a:pt x="147320" y="73660"/>
                      <a:pt x="142240" y="85090"/>
                      <a:pt x="133350" y="91440"/>
                    </a:cubicBezTo>
                    <a:cubicBezTo>
                      <a:pt x="121920" y="100330"/>
                      <a:pt x="99060" y="106680"/>
                      <a:pt x="86360" y="102870"/>
                    </a:cubicBezTo>
                    <a:cubicBezTo>
                      <a:pt x="72390" y="100330"/>
                      <a:pt x="55880" y="83820"/>
                      <a:pt x="49530" y="71120"/>
                    </a:cubicBezTo>
                    <a:cubicBezTo>
                      <a:pt x="45720" y="60960"/>
                      <a:pt x="45720" y="48260"/>
                      <a:pt x="49530" y="38100"/>
                    </a:cubicBezTo>
                    <a:cubicBezTo>
                      <a:pt x="52070" y="27940"/>
                      <a:pt x="58420" y="16510"/>
                      <a:pt x="68580" y="11430"/>
                    </a:cubicBezTo>
                    <a:cubicBezTo>
                      <a:pt x="80010" y="3810"/>
                      <a:pt x="102870" y="1270"/>
                      <a:pt x="116840" y="5080"/>
                    </a:cubicBezTo>
                    <a:cubicBezTo>
                      <a:pt x="127000" y="7620"/>
                      <a:pt x="135890" y="16510"/>
                      <a:pt x="142240" y="25400"/>
                    </a:cubicBezTo>
                    <a:cubicBezTo>
                      <a:pt x="147320" y="34290"/>
                      <a:pt x="151130" y="43180"/>
                      <a:pt x="149860" y="57150"/>
                    </a:cubicBezTo>
                    <a:cubicBezTo>
                      <a:pt x="147320" y="85090"/>
                      <a:pt x="119380" y="156210"/>
                      <a:pt x="100330" y="181610"/>
                    </a:cubicBezTo>
                    <a:cubicBezTo>
                      <a:pt x="88900" y="196850"/>
                      <a:pt x="76200" y="208280"/>
                      <a:pt x="63500" y="212090"/>
                    </a:cubicBezTo>
                    <a:cubicBezTo>
                      <a:pt x="52070" y="214630"/>
                      <a:pt x="36830" y="212090"/>
                      <a:pt x="26670" y="205740"/>
                    </a:cubicBezTo>
                    <a:cubicBezTo>
                      <a:pt x="17780" y="200660"/>
                      <a:pt x="7620" y="187960"/>
                      <a:pt x="3810" y="177800"/>
                    </a:cubicBezTo>
                    <a:cubicBezTo>
                      <a:pt x="0" y="166370"/>
                      <a:pt x="5080" y="140970"/>
                      <a:pt x="5080" y="140970"/>
                    </a:cubicBezTo>
                  </a:path>
                </a:pathLst>
              </a:custGeom>
              <a:solidFill>
                <a:srgbClr val="94AAB8"/>
              </a:solidFill>
              <a:ln cap="sq">
                <a:noFill/>
                <a:prstDash val="solid"/>
                <a:miter/>
              </a:ln>
            </p:spPr>
            <p:txBody>
              <a:bodyPr/>
              <a:lstStyle/>
              <a:p>
                <a:endParaRPr lang="ja-JP" altLang="en-US"/>
              </a:p>
            </p:txBody>
          </p:sp>
        </p:grpSp>
      </p:grpSp>
      <p:grpSp>
        <p:nvGrpSpPr>
          <p:cNvPr id="11" name="Group 11"/>
          <p:cNvGrpSpPr/>
          <p:nvPr/>
        </p:nvGrpSpPr>
        <p:grpSpPr>
          <a:xfrm>
            <a:off x="13473568" y="401198"/>
            <a:ext cx="722591" cy="842382"/>
            <a:chOff x="0" y="0"/>
            <a:chExt cx="963454" cy="1123176"/>
          </a:xfrm>
        </p:grpSpPr>
        <p:grpSp>
          <p:nvGrpSpPr>
            <p:cNvPr id="12" name="Group 12"/>
            <p:cNvGrpSpPr/>
            <p:nvPr/>
          </p:nvGrpSpPr>
          <p:grpSpPr>
            <a:xfrm>
              <a:off x="77340" y="139163"/>
              <a:ext cx="820848" cy="617518"/>
              <a:chOff x="0" y="0"/>
              <a:chExt cx="415290" cy="312420"/>
            </a:xfrm>
          </p:grpSpPr>
          <p:sp>
            <p:nvSpPr>
              <p:cNvPr id="13" name="Freeform 13"/>
              <p:cNvSpPr/>
              <p:nvPr/>
            </p:nvSpPr>
            <p:spPr>
              <a:xfrm>
                <a:off x="46990" y="48260"/>
                <a:ext cx="317500" cy="214630"/>
              </a:xfrm>
              <a:custGeom>
                <a:avLst/>
                <a:gdLst/>
                <a:ahLst/>
                <a:cxnLst/>
                <a:rect l="l" t="t" r="r" b="b"/>
                <a:pathLst>
                  <a:path w="317500" h="214630">
                    <a:moveTo>
                      <a:pt x="26670" y="119380"/>
                    </a:moveTo>
                    <a:cubicBezTo>
                      <a:pt x="278130" y="0"/>
                      <a:pt x="285750" y="3810"/>
                      <a:pt x="294640" y="10160"/>
                    </a:cubicBezTo>
                    <a:cubicBezTo>
                      <a:pt x="304800" y="17780"/>
                      <a:pt x="314960" y="36830"/>
                      <a:pt x="316230" y="49530"/>
                    </a:cubicBezTo>
                    <a:cubicBezTo>
                      <a:pt x="317500" y="59690"/>
                      <a:pt x="312420" y="71120"/>
                      <a:pt x="307340" y="78740"/>
                    </a:cubicBezTo>
                    <a:cubicBezTo>
                      <a:pt x="300990" y="87630"/>
                      <a:pt x="290830" y="93980"/>
                      <a:pt x="281940" y="96520"/>
                    </a:cubicBezTo>
                    <a:cubicBezTo>
                      <a:pt x="271780" y="100330"/>
                      <a:pt x="260350" y="99060"/>
                      <a:pt x="250190" y="96520"/>
                    </a:cubicBezTo>
                    <a:cubicBezTo>
                      <a:pt x="241300" y="92710"/>
                      <a:pt x="231140" y="85090"/>
                      <a:pt x="226060" y="76200"/>
                    </a:cubicBezTo>
                    <a:cubicBezTo>
                      <a:pt x="220980" y="64770"/>
                      <a:pt x="218440" y="43180"/>
                      <a:pt x="223520" y="30480"/>
                    </a:cubicBezTo>
                    <a:cubicBezTo>
                      <a:pt x="226060" y="21590"/>
                      <a:pt x="234950" y="12700"/>
                      <a:pt x="243840" y="7620"/>
                    </a:cubicBezTo>
                    <a:cubicBezTo>
                      <a:pt x="252730" y="3810"/>
                      <a:pt x="264160" y="0"/>
                      <a:pt x="274320" y="2540"/>
                    </a:cubicBezTo>
                    <a:cubicBezTo>
                      <a:pt x="287020" y="5080"/>
                      <a:pt x="304800" y="17780"/>
                      <a:pt x="311150" y="29210"/>
                    </a:cubicBezTo>
                    <a:cubicBezTo>
                      <a:pt x="316230" y="38100"/>
                      <a:pt x="317500" y="50800"/>
                      <a:pt x="314960" y="59690"/>
                    </a:cubicBezTo>
                    <a:cubicBezTo>
                      <a:pt x="313690" y="69850"/>
                      <a:pt x="309880" y="76200"/>
                      <a:pt x="299720" y="86360"/>
                    </a:cubicBezTo>
                    <a:cubicBezTo>
                      <a:pt x="269240" y="116840"/>
                      <a:pt x="116840" y="194310"/>
                      <a:pt x="73660" y="207010"/>
                    </a:cubicBezTo>
                    <a:cubicBezTo>
                      <a:pt x="57150" y="212090"/>
                      <a:pt x="49530" y="214630"/>
                      <a:pt x="38100" y="212090"/>
                    </a:cubicBezTo>
                    <a:cubicBezTo>
                      <a:pt x="27940" y="209550"/>
                      <a:pt x="15240" y="201930"/>
                      <a:pt x="8890" y="191770"/>
                    </a:cubicBezTo>
                    <a:cubicBezTo>
                      <a:pt x="2540" y="180340"/>
                      <a:pt x="0" y="157480"/>
                      <a:pt x="3810" y="146050"/>
                    </a:cubicBezTo>
                    <a:cubicBezTo>
                      <a:pt x="6350" y="134620"/>
                      <a:pt x="26670" y="119380"/>
                      <a:pt x="26670" y="119380"/>
                    </a:cubicBezTo>
                  </a:path>
                </a:pathLst>
              </a:custGeom>
              <a:solidFill>
                <a:srgbClr val="94AAB8"/>
              </a:solidFill>
              <a:ln cap="sq">
                <a:noFill/>
                <a:prstDash val="solid"/>
                <a:miter/>
              </a:ln>
            </p:spPr>
            <p:txBody>
              <a:bodyPr/>
              <a:lstStyle/>
              <a:p>
                <a:endParaRPr lang="ja-JP" altLang="en-US"/>
              </a:p>
            </p:txBody>
          </p:sp>
        </p:grpSp>
        <p:grpSp>
          <p:nvGrpSpPr>
            <p:cNvPr id="14" name="Group 14"/>
            <p:cNvGrpSpPr/>
            <p:nvPr/>
          </p:nvGrpSpPr>
          <p:grpSpPr>
            <a:xfrm>
              <a:off x="0" y="0"/>
              <a:ext cx="358487" cy="518209"/>
              <a:chOff x="0" y="0"/>
              <a:chExt cx="256540" cy="370840"/>
            </a:xfrm>
          </p:grpSpPr>
          <p:sp>
            <p:nvSpPr>
              <p:cNvPr id="15" name="Freeform 15"/>
              <p:cNvSpPr/>
              <p:nvPr/>
            </p:nvSpPr>
            <p:spPr>
              <a:xfrm>
                <a:off x="46990" y="49530"/>
                <a:ext cx="163830" cy="273050"/>
              </a:xfrm>
              <a:custGeom>
                <a:avLst/>
                <a:gdLst/>
                <a:ahLst/>
                <a:cxnLst/>
                <a:rect l="l" t="t" r="r" b="b"/>
                <a:pathLst>
                  <a:path w="163830" h="273050">
                    <a:moveTo>
                      <a:pt x="3810" y="204470"/>
                    </a:moveTo>
                    <a:cubicBezTo>
                      <a:pt x="74930" y="11430"/>
                      <a:pt x="82550" y="6350"/>
                      <a:pt x="92710" y="3810"/>
                    </a:cubicBezTo>
                    <a:cubicBezTo>
                      <a:pt x="101600" y="0"/>
                      <a:pt x="114300" y="0"/>
                      <a:pt x="124460" y="3810"/>
                    </a:cubicBezTo>
                    <a:cubicBezTo>
                      <a:pt x="133350" y="6350"/>
                      <a:pt x="143510" y="13970"/>
                      <a:pt x="149860" y="22860"/>
                    </a:cubicBezTo>
                    <a:cubicBezTo>
                      <a:pt x="154940" y="31750"/>
                      <a:pt x="160020" y="43180"/>
                      <a:pt x="158750" y="53340"/>
                    </a:cubicBezTo>
                    <a:cubicBezTo>
                      <a:pt x="156210" y="66040"/>
                      <a:pt x="146050" y="86360"/>
                      <a:pt x="134620" y="93980"/>
                    </a:cubicBezTo>
                    <a:cubicBezTo>
                      <a:pt x="121920" y="101600"/>
                      <a:pt x="99060" y="101600"/>
                      <a:pt x="87630" y="96520"/>
                    </a:cubicBezTo>
                    <a:cubicBezTo>
                      <a:pt x="77470" y="92710"/>
                      <a:pt x="68580" y="83820"/>
                      <a:pt x="63500" y="74930"/>
                    </a:cubicBezTo>
                    <a:cubicBezTo>
                      <a:pt x="59690" y="66040"/>
                      <a:pt x="57150" y="53340"/>
                      <a:pt x="58420" y="43180"/>
                    </a:cubicBezTo>
                    <a:cubicBezTo>
                      <a:pt x="59690" y="33020"/>
                      <a:pt x="66040" y="21590"/>
                      <a:pt x="73660" y="15240"/>
                    </a:cubicBezTo>
                    <a:cubicBezTo>
                      <a:pt x="81280" y="7620"/>
                      <a:pt x="92710" y="2540"/>
                      <a:pt x="102870" y="1270"/>
                    </a:cubicBezTo>
                    <a:cubicBezTo>
                      <a:pt x="113030" y="0"/>
                      <a:pt x="125730" y="1270"/>
                      <a:pt x="134620" y="7620"/>
                    </a:cubicBezTo>
                    <a:cubicBezTo>
                      <a:pt x="144780" y="15240"/>
                      <a:pt x="156210" y="29210"/>
                      <a:pt x="158750" y="48260"/>
                    </a:cubicBezTo>
                    <a:cubicBezTo>
                      <a:pt x="163830" y="87630"/>
                      <a:pt x="118110" y="201930"/>
                      <a:pt x="100330" y="236220"/>
                    </a:cubicBezTo>
                    <a:cubicBezTo>
                      <a:pt x="92710" y="251460"/>
                      <a:pt x="87630" y="259080"/>
                      <a:pt x="77470" y="264160"/>
                    </a:cubicBezTo>
                    <a:cubicBezTo>
                      <a:pt x="67310" y="269240"/>
                      <a:pt x="53340" y="273050"/>
                      <a:pt x="41910" y="270510"/>
                    </a:cubicBezTo>
                    <a:cubicBezTo>
                      <a:pt x="29210" y="266700"/>
                      <a:pt x="11430" y="252730"/>
                      <a:pt x="5080" y="240030"/>
                    </a:cubicBezTo>
                    <a:cubicBezTo>
                      <a:pt x="0" y="229870"/>
                      <a:pt x="3810" y="204470"/>
                      <a:pt x="3810" y="204470"/>
                    </a:cubicBezTo>
                  </a:path>
                </a:pathLst>
              </a:custGeom>
              <a:solidFill>
                <a:srgbClr val="94AAB8"/>
              </a:solidFill>
              <a:ln cap="sq">
                <a:noFill/>
                <a:prstDash val="solid"/>
                <a:miter/>
              </a:ln>
            </p:spPr>
            <p:txBody>
              <a:bodyPr/>
              <a:lstStyle/>
              <a:p>
                <a:endParaRPr lang="ja-JP" altLang="en-US"/>
              </a:p>
            </p:txBody>
          </p:sp>
        </p:grpSp>
        <p:grpSp>
          <p:nvGrpSpPr>
            <p:cNvPr id="16" name="Group 16"/>
            <p:cNvGrpSpPr/>
            <p:nvPr/>
          </p:nvGrpSpPr>
          <p:grpSpPr>
            <a:xfrm>
              <a:off x="165199" y="661292"/>
              <a:ext cx="798256" cy="461884"/>
              <a:chOff x="0" y="0"/>
              <a:chExt cx="403860" cy="233680"/>
            </a:xfrm>
          </p:grpSpPr>
          <p:sp>
            <p:nvSpPr>
              <p:cNvPr id="17" name="Freeform 17"/>
              <p:cNvSpPr/>
              <p:nvPr/>
            </p:nvSpPr>
            <p:spPr>
              <a:xfrm>
                <a:off x="48260" y="49530"/>
                <a:ext cx="306070" cy="135890"/>
              </a:xfrm>
              <a:custGeom>
                <a:avLst/>
                <a:gdLst/>
                <a:ahLst/>
                <a:cxnLst/>
                <a:rect l="l" t="t" r="r" b="b"/>
                <a:pathLst>
                  <a:path w="306070" h="135890">
                    <a:moveTo>
                      <a:pt x="66040" y="1270"/>
                    </a:moveTo>
                    <a:cubicBezTo>
                      <a:pt x="302260" y="57150"/>
                      <a:pt x="304800" y="76200"/>
                      <a:pt x="304800" y="88900"/>
                    </a:cubicBezTo>
                    <a:cubicBezTo>
                      <a:pt x="303530" y="100330"/>
                      <a:pt x="297180" y="110490"/>
                      <a:pt x="290830" y="118110"/>
                    </a:cubicBezTo>
                    <a:cubicBezTo>
                      <a:pt x="283210" y="125730"/>
                      <a:pt x="271780" y="130810"/>
                      <a:pt x="261620" y="133350"/>
                    </a:cubicBezTo>
                    <a:cubicBezTo>
                      <a:pt x="251460" y="134620"/>
                      <a:pt x="238760" y="133350"/>
                      <a:pt x="229870" y="127000"/>
                    </a:cubicBezTo>
                    <a:cubicBezTo>
                      <a:pt x="218440" y="120650"/>
                      <a:pt x="205740" y="100330"/>
                      <a:pt x="203200" y="87630"/>
                    </a:cubicBezTo>
                    <a:cubicBezTo>
                      <a:pt x="201930" y="77470"/>
                      <a:pt x="205740" y="64770"/>
                      <a:pt x="210820" y="55880"/>
                    </a:cubicBezTo>
                    <a:cubicBezTo>
                      <a:pt x="215900" y="48260"/>
                      <a:pt x="226060" y="39370"/>
                      <a:pt x="236220" y="35560"/>
                    </a:cubicBezTo>
                    <a:cubicBezTo>
                      <a:pt x="248920" y="31750"/>
                      <a:pt x="271780" y="34290"/>
                      <a:pt x="283210" y="41910"/>
                    </a:cubicBezTo>
                    <a:cubicBezTo>
                      <a:pt x="292100" y="46990"/>
                      <a:pt x="299720" y="57150"/>
                      <a:pt x="302260" y="67310"/>
                    </a:cubicBezTo>
                    <a:cubicBezTo>
                      <a:pt x="306070" y="77470"/>
                      <a:pt x="304800" y="90170"/>
                      <a:pt x="302260" y="99060"/>
                    </a:cubicBezTo>
                    <a:cubicBezTo>
                      <a:pt x="298450" y="109220"/>
                      <a:pt x="290830" y="119380"/>
                      <a:pt x="281940" y="125730"/>
                    </a:cubicBezTo>
                    <a:cubicBezTo>
                      <a:pt x="273050" y="130810"/>
                      <a:pt x="266700" y="132080"/>
                      <a:pt x="251460" y="133350"/>
                    </a:cubicBezTo>
                    <a:cubicBezTo>
                      <a:pt x="212090" y="135890"/>
                      <a:pt x="77470" y="115570"/>
                      <a:pt x="39370" y="100330"/>
                    </a:cubicBezTo>
                    <a:cubicBezTo>
                      <a:pt x="24130" y="93980"/>
                      <a:pt x="16510" y="87630"/>
                      <a:pt x="10160" y="78740"/>
                    </a:cubicBezTo>
                    <a:cubicBezTo>
                      <a:pt x="3810" y="69850"/>
                      <a:pt x="0" y="54610"/>
                      <a:pt x="2540" y="43180"/>
                    </a:cubicBezTo>
                    <a:cubicBezTo>
                      <a:pt x="5080" y="30480"/>
                      <a:pt x="19050" y="11430"/>
                      <a:pt x="30480" y="5080"/>
                    </a:cubicBezTo>
                    <a:cubicBezTo>
                      <a:pt x="40640" y="0"/>
                      <a:pt x="66040" y="1270"/>
                      <a:pt x="66040" y="1270"/>
                    </a:cubicBezTo>
                  </a:path>
                </a:pathLst>
              </a:custGeom>
              <a:solidFill>
                <a:srgbClr val="94AAB8"/>
              </a:solidFill>
              <a:ln cap="sq">
                <a:noFill/>
                <a:prstDash val="solid"/>
                <a:miter/>
              </a:ln>
            </p:spPr>
            <p:txBody>
              <a:bodyPr/>
              <a:lstStyle/>
              <a:p>
                <a:endParaRPr lang="ja-JP" altLang="en-US"/>
              </a:p>
            </p:txBody>
          </p:sp>
        </p:grpSp>
      </p:grpSp>
      <p:grpSp>
        <p:nvGrpSpPr>
          <p:cNvPr id="38" name="Group 37">
            <a:extLst>
              <a:ext uri="{FF2B5EF4-FFF2-40B4-BE49-F238E27FC236}">
                <a16:creationId xmlns:a16="http://schemas.microsoft.com/office/drawing/2014/main" id="{750EB414-DE3B-8B4F-6E86-B5C80DBB4703}"/>
              </a:ext>
            </a:extLst>
          </p:cNvPr>
          <p:cNvGrpSpPr/>
          <p:nvPr/>
        </p:nvGrpSpPr>
        <p:grpSpPr>
          <a:xfrm>
            <a:off x="1005504" y="1984980"/>
            <a:ext cx="16333697" cy="2408503"/>
            <a:chOff x="1005504" y="2001789"/>
            <a:chExt cx="16333697" cy="2408503"/>
          </a:xfrm>
        </p:grpSpPr>
        <p:sp>
          <p:nvSpPr>
            <p:cNvPr id="35" name="Freeform 5">
              <a:extLst>
                <a:ext uri="{FF2B5EF4-FFF2-40B4-BE49-F238E27FC236}">
                  <a16:creationId xmlns:a16="http://schemas.microsoft.com/office/drawing/2014/main" id="{E49293D3-985B-D79E-1475-4A59C446948D}"/>
                </a:ext>
              </a:extLst>
            </p:cNvPr>
            <p:cNvSpPr/>
            <p:nvPr/>
          </p:nvSpPr>
          <p:spPr>
            <a:xfrm>
              <a:off x="1005504" y="2001789"/>
              <a:ext cx="16333697" cy="2408503"/>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solidFill>
              <a:schemeClr val="bg2"/>
            </a:solidFill>
          </p:spPr>
          <p:txBody>
            <a:bodyPr/>
            <a:lstStyle/>
            <a:p>
              <a:endParaRPr lang="ja-JP" altLang="en-US"/>
            </a:p>
          </p:txBody>
        </p:sp>
        <p:sp>
          <p:nvSpPr>
            <p:cNvPr id="20" name="TextBox 20"/>
            <p:cNvSpPr txBox="1"/>
            <p:nvPr/>
          </p:nvSpPr>
          <p:spPr>
            <a:xfrm>
              <a:off x="2142524" y="2154994"/>
              <a:ext cx="13969335" cy="2124077"/>
            </a:xfrm>
            <a:prstGeom prst="rect">
              <a:avLst/>
            </a:prstGeom>
            <a:solidFill>
              <a:schemeClr val="bg2"/>
            </a:solidFill>
          </p:spPr>
          <p:txBody>
            <a:bodyPr wrap="square" lIns="0" tIns="0" rIns="0" bIns="0" rtlCol="0" anchor="t">
              <a:spAutoFit/>
            </a:bodyPr>
            <a:lstStyle/>
            <a:p>
              <a:pPr algn="ctr">
                <a:lnSpc>
                  <a:spcPts val="8399"/>
                </a:lnSpc>
                <a:spcBef>
                  <a:spcPct val="0"/>
                </a:spcBef>
              </a:pPr>
              <a:r>
                <a:rPr lang="en-US" sz="5400" b="1" err="1">
                  <a:solidFill>
                    <a:srgbClr val="485274"/>
                  </a:solidFill>
                  <a:latin typeface="Rounded M+ Bold"/>
                  <a:ea typeface="Rounded M+ Bold"/>
                  <a:cs typeface="Rounded M+ Bold"/>
                  <a:sym typeface="Rounded M+ Bold"/>
                </a:rPr>
                <a:t>ドラッグラグ</a:t>
              </a:r>
              <a:r>
                <a:rPr lang="en-US" sz="5400" b="1">
                  <a:solidFill>
                    <a:srgbClr val="485274"/>
                  </a:solidFill>
                  <a:latin typeface="Rounded M+ Bold"/>
                  <a:ea typeface="Rounded M+ Bold"/>
                  <a:cs typeface="Rounded M+ Bold"/>
                  <a:sym typeface="Rounded M+ Bold"/>
                </a:rPr>
                <a:t>・</a:t>
              </a:r>
              <a:r>
                <a:rPr lang="ja-JP" altLang="en-US" sz="5400" b="1">
                  <a:solidFill>
                    <a:srgbClr val="485274"/>
                  </a:solidFill>
                  <a:latin typeface="Rounded M+ Bold"/>
                  <a:ea typeface="Rounded M+ Bold"/>
                  <a:cs typeface="Rounded M+ Bold"/>
                  <a:sym typeface="Rounded M+ Bold"/>
                </a:rPr>
                <a:t>ドラッグロス解消のため</a:t>
              </a:r>
              <a:endParaRPr lang="en-US" altLang="ja-JP" sz="5400">
                <a:solidFill>
                  <a:srgbClr val="000000"/>
                </a:solidFill>
                <a:latin typeface="Calibri"/>
                <a:ea typeface="Calibri"/>
                <a:cs typeface="Calibri"/>
                <a:sym typeface="Rounded M+ Bold"/>
              </a:endParaRPr>
            </a:p>
            <a:p>
              <a:pPr algn="ctr">
                <a:lnSpc>
                  <a:spcPts val="8399"/>
                </a:lnSpc>
                <a:spcBef>
                  <a:spcPct val="0"/>
                </a:spcBef>
              </a:pPr>
              <a:r>
                <a:rPr lang="ja-JP" altLang="en-US" sz="5400" b="1">
                  <a:solidFill>
                    <a:srgbClr val="485274"/>
                  </a:solidFill>
                  <a:latin typeface="Rounded M+ Bold"/>
                  <a:ea typeface="Rounded M+ Bold"/>
                  <a:cs typeface="Rounded M+ Bold"/>
                  <a:sym typeface="Rounded M+ Bold"/>
                </a:rPr>
                <a:t>私達ができることは</a:t>
              </a:r>
              <a:r>
                <a:rPr lang="en-US" sz="5400" b="1">
                  <a:solidFill>
                    <a:srgbClr val="485274"/>
                  </a:solidFill>
                  <a:latin typeface="Rounded M+ Bold"/>
                  <a:ea typeface="Rounded M+ Bold"/>
                  <a:cs typeface="Rounded M+ Bold"/>
                  <a:sym typeface="Rounded M+ Bold"/>
                </a:rPr>
                <a:t>？</a:t>
              </a:r>
              <a:endParaRPr lang="en-US" sz="5400">
                <a:ea typeface="Calibri"/>
                <a:cs typeface="Calibri"/>
              </a:endParaRPr>
            </a:p>
          </p:txBody>
        </p:sp>
      </p:grpSp>
      <p:sp>
        <p:nvSpPr>
          <p:cNvPr id="27" name="Freeform 27"/>
          <p:cNvSpPr/>
          <p:nvPr/>
        </p:nvSpPr>
        <p:spPr>
          <a:xfrm>
            <a:off x="12236477" y="4902506"/>
            <a:ext cx="4911983" cy="4138075"/>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8" name="TextBox 28"/>
          <p:cNvSpPr txBox="1"/>
          <p:nvPr/>
        </p:nvSpPr>
        <p:spPr>
          <a:xfrm>
            <a:off x="17171994"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485274"/>
                </a:solidFill>
                <a:latin typeface="Rounded M+ Bold" panose="020B0600070205080204" charset="-128"/>
                <a:ea typeface="Rounded M+ Bold" panose="020B0600070205080204" charset="-128"/>
                <a:cs typeface="Rounded M+ Bold" panose="020B0600070205080204" charset="-128"/>
                <a:sym typeface="Rounded M+"/>
              </a:rPr>
              <a:t>17</a:t>
            </a:r>
          </a:p>
        </p:txBody>
      </p:sp>
      <p:sp>
        <p:nvSpPr>
          <p:cNvPr id="29" name="テキスト ボックス 28">
            <a:extLst>
              <a:ext uri="{FF2B5EF4-FFF2-40B4-BE49-F238E27FC236}">
                <a16:creationId xmlns:a16="http://schemas.microsoft.com/office/drawing/2014/main" id="{9A1E0FD5-7B89-CCD8-0D96-2B8B1C2BD78C}"/>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7" name="Freeform 9">
            <a:extLst>
              <a:ext uri="{FF2B5EF4-FFF2-40B4-BE49-F238E27FC236}">
                <a16:creationId xmlns:a16="http://schemas.microsoft.com/office/drawing/2014/main" id="{FAF50CB2-BB36-CE46-E04E-3F9F7DE183D2}"/>
              </a:ext>
            </a:extLst>
          </p:cNvPr>
          <p:cNvSpPr/>
          <p:nvPr/>
        </p:nvSpPr>
        <p:spPr>
          <a:xfrm>
            <a:off x="1005606" y="4733003"/>
            <a:ext cx="11053981" cy="4823251"/>
          </a:xfrm>
          <a:custGeom>
            <a:avLst/>
            <a:gdLst/>
            <a:ahLst/>
            <a:cxnLst/>
            <a:rect l="l" t="t" r="r" b="b"/>
            <a:pathLst>
              <a:path w="3163809" h="812800">
                <a:moveTo>
                  <a:pt x="0" y="0"/>
                </a:moveTo>
                <a:lnTo>
                  <a:pt x="3163809" y="0"/>
                </a:lnTo>
                <a:lnTo>
                  <a:pt x="3163809" y="812800"/>
                </a:lnTo>
                <a:lnTo>
                  <a:pt x="0" y="812800"/>
                </a:lnTo>
                <a:close/>
              </a:path>
            </a:pathLst>
          </a:custGeom>
          <a:solidFill>
            <a:schemeClr val="bg1"/>
          </a:solidFill>
        </p:spPr>
        <p:txBody>
          <a:bodyPr lIns="91440" tIns="45720" rIns="91440" bIns="4572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ja-JP" sz="35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a:t>
            </a:r>
            <a:r>
              <a:rPr lang="en-US" altLang="ja-JP" sz="4000" b="1" err="1">
                <a:solidFill>
                  <a:srgbClr val="3B365F"/>
                </a:solidFill>
                <a:latin typeface="Rounded M+ Bold"/>
                <a:ea typeface="Rounded M+ Bold"/>
                <a:cs typeface="Rounded M+ Bold"/>
                <a:sym typeface="Rounded M+ Bold"/>
              </a:rPr>
              <a:t>こんな視点で話してみよう</a:t>
            </a:r>
            <a:endParaRPr lang="en-US" altLang="ja-JP" sz="4000" b="1" i="0" u="none" strike="noStrike" kern="1200" cap="none" spc="0" normalizeH="0" baseline="0" noProof="0" err="1">
              <a:ln>
                <a:noFill/>
              </a:ln>
              <a:solidFill>
                <a:srgbClr val="3B365F"/>
              </a:solidFill>
              <a:effectLst/>
              <a:uLnTx/>
              <a:uFillTx/>
              <a:latin typeface="Rounded M+ Bold"/>
              <a:ea typeface="Rounded M+ Bold"/>
              <a:cs typeface="Rounded M+ Bold"/>
            </a:endParaRPr>
          </a:p>
          <a:p>
            <a:pPr lvl="1">
              <a:lnSpc>
                <a:spcPct val="150000"/>
              </a:lnSpc>
              <a:defRPr/>
            </a:pPr>
            <a:r>
              <a:rPr lang="en-US" sz="3200" b="1">
                <a:solidFill>
                  <a:srgbClr val="3B365F"/>
                </a:solidFill>
                <a:latin typeface="Rounded M+ Bold"/>
                <a:ea typeface="Rounded M+ Bold"/>
                <a:cs typeface="Rounded M+ Bold"/>
              </a:rPr>
              <a:t>・</a:t>
            </a:r>
            <a:r>
              <a:rPr lang="ja-JP" altLang="en-US" sz="3200" b="1">
                <a:solidFill>
                  <a:srgbClr val="3B365F"/>
                </a:solidFill>
                <a:latin typeface="Rounded M+ Bold"/>
                <a:ea typeface="Rounded M+ Bold"/>
                <a:cs typeface="Rounded M+ Bold"/>
              </a:rPr>
              <a:t>なぜドラッグラグ</a:t>
            </a:r>
            <a:r>
              <a:rPr lang="en-US" sz="3200" b="1">
                <a:solidFill>
                  <a:srgbClr val="3B365F"/>
                </a:solidFill>
                <a:latin typeface="Rounded M+ Bold"/>
                <a:ea typeface="Rounded M+ Bold"/>
                <a:cs typeface="Rounded M+ Bold"/>
              </a:rPr>
              <a:t>・</a:t>
            </a:r>
            <a:r>
              <a:rPr lang="ja-JP" altLang="en-US" sz="3200" b="1">
                <a:solidFill>
                  <a:srgbClr val="3B365F"/>
                </a:solidFill>
                <a:latin typeface="Rounded M+ Bold"/>
                <a:ea typeface="Rounded M+ Bold"/>
                <a:cs typeface="Rounded M+ Bold"/>
              </a:rPr>
              <a:t>ドラッグロスが起きているの</a:t>
            </a:r>
            <a:r>
              <a:rPr lang="en-US" sz="3200" b="1">
                <a:solidFill>
                  <a:srgbClr val="3B365F"/>
                </a:solidFill>
                <a:latin typeface="Rounded M+ Bold"/>
                <a:ea typeface="Rounded M+ Bold"/>
                <a:cs typeface="Rounded M+ Bold"/>
              </a:rPr>
              <a:t>？</a:t>
            </a:r>
            <a:endParaRPr lang="en-US" sz="3200">
              <a:solidFill>
                <a:srgbClr val="000000"/>
              </a:solidFill>
              <a:latin typeface="Rounded M+ Bold"/>
              <a:ea typeface="Rounded M+ Bold"/>
              <a:cs typeface="Rounded M+ Bold"/>
            </a:endParaRPr>
          </a:p>
          <a:p>
            <a:pPr lvl="1">
              <a:lnSpc>
                <a:spcPct val="150000"/>
              </a:lnSpc>
              <a:defRPr/>
            </a:pPr>
            <a:r>
              <a:rPr lang="ja-JP" altLang="en-US" sz="3200" b="1">
                <a:solidFill>
                  <a:srgbClr val="3B365F"/>
                </a:solidFill>
                <a:latin typeface="Rounded M+ Bold"/>
                <a:ea typeface="Rounded M+ Bold"/>
                <a:cs typeface="Rounded M+ Bold"/>
              </a:rPr>
              <a:t>・ドラッグラグ・ドラッグロスを無くすためには、何を</a:t>
            </a:r>
            <a:endParaRPr lang="en-US" altLang="ja-JP">
              <a:solidFill>
                <a:srgbClr val="000000"/>
              </a:solidFill>
              <a:latin typeface="Calibri"/>
              <a:ea typeface="Calibri"/>
              <a:cs typeface="Calibri"/>
            </a:endParaRPr>
          </a:p>
          <a:p>
            <a:pPr lvl="1">
              <a:lnSpc>
                <a:spcPct val="150000"/>
              </a:lnSpc>
              <a:defRPr/>
            </a:pPr>
            <a:r>
              <a:rPr lang="ja-JP" altLang="en-US" sz="3200" b="1">
                <a:solidFill>
                  <a:srgbClr val="3B365F"/>
                </a:solidFill>
                <a:latin typeface="Rounded M+ Bold"/>
                <a:ea typeface="Rounded M+ Bold"/>
                <a:cs typeface="Rounded M+ Bold"/>
              </a:rPr>
              <a:t>　どのように変えるべき？</a:t>
            </a:r>
          </a:p>
          <a:p>
            <a:pPr lvl="1">
              <a:lnSpc>
                <a:spcPct val="150000"/>
              </a:lnSpc>
              <a:defRPr/>
            </a:pPr>
            <a:r>
              <a:rPr lang="ja-JP" altLang="en-US" sz="3200" b="1">
                <a:solidFill>
                  <a:srgbClr val="3B365F"/>
                </a:solidFill>
                <a:latin typeface="Rounded M+ Bold"/>
                <a:ea typeface="Rounded M+ Bold"/>
                <a:cs typeface="Rounded M+ Bold"/>
              </a:rPr>
              <a:t>・それを変えるために、私たちができる行動は？</a:t>
            </a:r>
            <a:endParaRPr lang="ja-JP" altLang="en-US" sz="3200" b="1" i="0" u="none" strike="noStrike" kern="1200" cap="none" spc="0" normalizeH="0" baseline="0" noProof="0">
              <a:ln>
                <a:noFill/>
              </a:ln>
              <a:solidFill>
                <a:srgbClr val="3B365F"/>
              </a:solidFill>
              <a:effectLst/>
              <a:uLnTx/>
              <a:uFillTx/>
              <a:latin typeface="Rounded M+ Bold"/>
              <a:ea typeface="Rounded M+ Bold"/>
              <a:cs typeface="Rounded M+ Bold"/>
            </a:endParaRPr>
          </a:p>
          <a:p>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3B9C14C8-6FB4-32BF-8A52-E3D5149652E9}"/>
            </a:ext>
          </a:extLst>
        </p:cNvPr>
        <p:cNvGrpSpPr/>
        <p:nvPr/>
      </p:nvGrpSpPr>
      <p:grpSpPr>
        <a:xfrm>
          <a:off x="0" y="0"/>
          <a:ext cx="0" cy="0"/>
          <a:chOff x="0" y="0"/>
          <a:chExt cx="0" cy="0"/>
        </a:xfrm>
      </p:grpSpPr>
      <p:sp>
        <p:nvSpPr>
          <p:cNvPr id="32" name="Freeform 4">
            <a:extLst>
              <a:ext uri="{FF2B5EF4-FFF2-40B4-BE49-F238E27FC236}">
                <a16:creationId xmlns:a16="http://schemas.microsoft.com/office/drawing/2014/main" id="{6A69717D-DE89-5C0A-E48A-CDD83D7550C8}"/>
              </a:ext>
            </a:extLst>
          </p:cNvPr>
          <p:cNvSpPr/>
          <p:nvPr/>
        </p:nvSpPr>
        <p:spPr>
          <a:xfrm rot="9990721" flipH="1">
            <a:off x="10279642" y="-309555"/>
            <a:ext cx="11179243" cy="7016968"/>
          </a:xfrm>
          <a:custGeom>
            <a:avLst/>
            <a:gdLst/>
            <a:ahLst/>
            <a:cxnLst/>
            <a:rect l="l" t="t" r="r" b="b"/>
            <a:pathLst>
              <a:path w="11179243" h="7016968">
                <a:moveTo>
                  <a:pt x="11179243" y="0"/>
                </a:moveTo>
                <a:lnTo>
                  <a:pt x="0" y="0"/>
                </a:lnTo>
                <a:lnTo>
                  <a:pt x="0" y="7016968"/>
                </a:lnTo>
                <a:lnTo>
                  <a:pt x="11179243" y="7016968"/>
                </a:lnTo>
                <a:lnTo>
                  <a:pt x="11179243"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4" name="Freeform 3">
            <a:extLst>
              <a:ext uri="{FF2B5EF4-FFF2-40B4-BE49-F238E27FC236}">
                <a16:creationId xmlns:a16="http://schemas.microsoft.com/office/drawing/2014/main" id="{FD284D23-BCFB-62DC-77E2-CFEDF1DF2569}"/>
              </a:ext>
            </a:extLst>
          </p:cNvPr>
          <p:cNvSpPr/>
          <p:nvPr/>
        </p:nvSpPr>
        <p:spPr>
          <a:xfrm rot="21158662" flipH="1">
            <a:off x="-2033117" y="4494698"/>
            <a:ext cx="9953639" cy="6247683"/>
          </a:xfrm>
          <a:custGeom>
            <a:avLst/>
            <a:gdLst/>
            <a:ahLst/>
            <a:cxnLst/>
            <a:rect l="l" t="t" r="r" b="b"/>
            <a:pathLst>
              <a:path w="9953639" h="6247683">
                <a:moveTo>
                  <a:pt x="9953639" y="0"/>
                </a:moveTo>
                <a:lnTo>
                  <a:pt x="0" y="0"/>
                </a:lnTo>
                <a:lnTo>
                  <a:pt x="0" y="6247682"/>
                </a:lnTo>
                <a:lnTo>
                  <a:pt x="9953639" y="6247682"/>
                </a:lnTo>
                <a:lnTo>
                  <a:pt x="9953639"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24" name="TextBox 24">
            <a:extLst>
              <a:ext uri="{FF2B5EF4-FFF2-40B4-BE49-F238E27FC236}">
                <a16:creationId xmlns:a16="http://schemas.microsoft.com/office/drawing/2014/main" id="{49F1861D-D2EA-D9BE-553A-0224E2BF0CC2}"/>
              </a:ext>
            </a:extLst>
          </p:cNvPr>
          <p:cNvSpPr txBox="1"/>
          <p:nvPr/>
        </p:nvSpPr>
        <p:spPr>
          <a:xfrm>
            <a:off x="1028700" y="741286"/>
            <a:ext cx="16388159" cy="934743"/>
          </a:xfrm>
          <a:prstGeom prst="rect">
            <a:avLst/>
          </a:prstGeom>
        </p:spPr>
        <p:txBody>
          <a:bodyPr lIns="0" tIns="0" rIns="0" bIns="0" rtlCol="0" anchor="t">
            <a:spAutoFit/>
          </a:bodyPr>
          <a:lstStyle/>
          <a:p>
            <a:pPr algn="ctr">
              <a:lnSpc>
                <a:spcPts val="7698"/>
              </a:lnSpc>
              <a:spcBef>
                <a:spcPct val="0"/>
              </a:spcBef>
            </a:pPr>
            <a:r>
              <a:rPr lang="ja-JP" altLang="en-US" sz="5500" b="1">
                <a:solidFill>
                  <a:srgbClr val="3B365F"/>
                </a:solidFill>
                <a:latin typeface="Rounded M+ Bold"/>
                <a:ea typeface="Rounded M+ Bold"/>
                <a:cs typeface="Rounded M+ Bold"/>
                <a:sym typeface="Rounded M+ Bold"/>
              </a:rPr>
              <a:t>私</a:t>
            </a:r>
            <a:r>
              <a:rPr lang="ja-JP" sz="5500" b="1">
                <a:solidFill>
                  <a:srgbClr val="3B365F"/>
                </a:solidFill>
                <a:latin typeface="Rounded M+ Bold"/>
                <a:ea typeface="Rounded M+ Bold"/>
                <a:cs typeface="Rounded M+ Bold"/>
                <a:sym typeface="Rounded M+ Bold"/>
              </a:rPr>
              <a:t>たちにできること</a:t>
            </a:r>
            <a:endParaRPr lang="en-US"/>
          </a:p>
        </p:txBody>
      </p:sp>
      <p:sp>
        <p:nvSpPr>
          <p:cNvPr id="30" name="テキスト ボックス 29">
            <a:extLst>
              <a:ext uri="{FF2B5EF4-FFF2-40B4-BE49-F238E27FC236}">
                <a16:creationId xmlns:a16="http://schemas.microsoft.com/office/drawing/2014/main" id="{7C48F75E-981F-4E2A-735E-9BD5148A604C}"/>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20" name="Freeform 9">
            <a:extLst>
              <a:ext uri="{FF2B5EF4-FFF2-40B4-BE49-F238E27FC236}">
                <a16:creationId xmlns:a16="http://schemas.microsoft.com/office/drawing/2014/main" id="{537FEAB6-4B44-33E2-814D-97B71CFAE9C6}"/>
              </a:ext>
            </a:extLst>
          </p:cNvPr>
          <p:cNvSpPr/>
          <p:nvPr/>
        </p:nvSpPr>
        <p:spPr>
          <a:xfrm>
            <a:off x="1610723" y="2094019"/>
            <a:ext cx="14987247" cy="7176485"/>
          </a:xfrm>
          <a:custGeom>
            <a:avLst/>
            <a:gdLst/>
            <a:ahLst/>
            <a:cxnLst/>
            <a:rect l="l" t="t" r="r" b="b"/>
            <a:pathLst>
              <a:path w="3163809" h="812800">
                <a:moveTo>
                  <a:pt x="0" y="0"/>
                </a:moveTo>
                <a:lnTo>
                  <a:pt x="3163809" y="0"/>
                </a:lnTo>
                <a:lnTo>
                  <a:pt x="3163809" y="812800"/>
                </a:lnTo>
                <a:lnTo>
                  <a:pt x="0" y="812800"/>
                </a:lnTo>
                <a:close/>
              </a:path>
            </a:pathLst>
          </a:custGeom>
          <a:solidFill>
            <a:schemeClr val="bg1"/>
          </a:solidFill>
        </p:spPr>
        <p:txBody>
          <a:bodyPr lIns="91440" tIns="45720" rIns="91440" bIns="45720" anchor="t"/>
          <a:lstStyle/>
          <a:p>
            <a:pPr>
              <a:lnSpc>
                <a:spcPts val="4783"/>
              </a:lnSpc>
              <a:defRPr/>
            </a:pPr>
            <a:endParaRPr lang="en-US" sz="5400" b="1" dirty="0">
              <a:solidFill>
                <a:srgbClr val="3B365F"/>
              </a:solidFill>
              <a:latin typeface="Rounded M+ Bold"/>
              <a:ea typeface="Rounded M+ Bold"/>
              <a:cs typeface="Rounded M+ Bold"/>
            </a:endParaRPr>
          </a:p>
          <a:p>
            <a:pPr>
              <a:lnSpc>
                <a:spcPts val="4783"/>
              </a:lnSpc>
              <a:defRPr/>
            </a:pPr>
            <a:r>
              <a:rPr lang="en-US" sz="5400" b="1" dirty="0">
                <a:solidFill>
                  <a:srgbClr val="3B365F"/>
                </a:solidFill>
                <a:latin typeface="Rounded M+ Bold"/>
                <a:ea typeface="Rounded M+ Bold"/>
                <a:cs typeface="Rounded M+ Bold"/>
              </a:rPr>
              <a:t>　</a:t>
            </a:r>
            <a:r>
              <a:rPr lang="ja-JP" altLang="en-US" sz="5400" b="1" dirty="0">
                <a:solidFill>
                  <a:srgbClr val="3B365F"/>
                </a:solidFill>
                <a:latin typeface="Rounded M+ Bold"/>
                <a:ea typeface="Rounded M+ Bold"/>
                <a:cs typeface="Rounded M+ Bold"/>
              </a:rPr>
              <a:t>解決案</a:t>
            </a:r>
            <a:endParaRPr lang="en-US" sz="5400" dirty="0">
              <a:solidFill>
                <a:srgbClr val="000000"/>
              </a:solidFill>
              <a:latin typeface="Rounded M+ Bold"/>
              <a:ea typeface="Rounded M+ Bold"/>
              <a:cs typeface="Rounded M+ Bold"/>
            </a:endParaRPr>
          </a:p>
          <a:p>
            <a:pPr>
              <a:lnSpc>
                <a:spcPts val="4783"/>
              </a:lnSpc>
              <a:defRPr/>
            </a:pPr>
            <a:endParaRPr lang="en-US" sz="5400" dirty="0">
              <a:solidFill>
                <a:srgbClr val="000000"/>
              </a:solidFill>
              <a:latin typeface="Rounded M+ Bold"/>
              <a:ea typeface="Rounded M+ Bold"/>
              <a:cs typeface="Rounded M+ Bold"/>
            </a:endParaRPr>
          </a:p>
          <a:p>
            <a:pPr marL="737235" lvl="1" indent="-368300">
              <a:lnSpc>
                <a:spcPct val="150000"/>
              </a:lnSpc>
              <a:buFont typeface="Arial,Sans-Serif"/>
              <a:buChar char="•"/>
              <a:defRPr/>
            </a:pPr>
            <a:r>
              <a:rPr lang="ja-JP" sz="4000" b="1" dirty="0">
                <a:solidFill>
                  <a:srgbClr val="3B365F"/>
                </a:solidFill>
                <a:latin typeface="Rounded M+ Bold"/>
                <a:ea typeface="Rounded M+ Bold"/>
                <a:cs typeface="Rounded M+ Bold"/>
              </a:rPr>
              <a:t>選挙で投票する際に、掲げられている政策を</a:t>
            </a:r>
            <a:br>
              <a:rPr lang="ja-JP" sz="4000" b="1" dirty="0">
                <a:solidFill>
                  <a:srgbClr val="3B365F"/>
                </a:solidFill>
                <a:latin typeface="Rounded M+ Bold"/>
                <a:ea typeface="Rounded M+ Bold"/>
                <a:cs typeface="Rounded M+ Bold"/>
              </a:rPr>
            </a:br>
            <a:r>
              <a:rPr lang="ja-JP" sz="4000" b="1" dirty="0">
                <a:solidFill>
                  <a:srgbClr val="3B365F"/>
                </a:solidFill>
                <a:latin typeface="Rounded M+ Bold"/>
                <a:ea typeface="Rounded M+ Bold"/>
                <a:cs typeface="Rounded M+ Bold"/>
              </a:rPr>
              <a:t>判断基準にする 　</a:t>
            </a:r>
            <a:r>
              <a:rPr lang="en-US" sz="3200" b="1" dirty="0">
                <a:solidFill>
                  <a:srgbClr val="3B365F"/>
                </a:solidFill>
                <a:latin typeface="Rounded M+ Bold"/>
                <a:ea typeface="Rounded M+ Bold"/>
                <a:cs typeface="Rounded M+ Bold"/>
              </a:rPr>
              <a:t>(</a:t>
            </a:r>
            <a:r>
              <a:rPr lang="ja-JP" sz="3200" b="1" dirty="0">
                <a:solidFill>
                  <a:srgbClr val="3B365F"/>
                </a:solidFill>
                <a:latin typeface="Rounded M+ Bold"/>
                <a:ea typeface="Rounded M+ Bold"/>
                <a:cs typeface="Rounded M+ Bold"/>
              </a:rPr>
              <a:t>例</a:t>
            </a:r>
            <a:r>
              <a:rPr lang="en-US" sz="3200" b="1" dirty="0">
                <a:solidFill>
                  <a:srgbClr val="3B365F"/>
                </a:solidFill>
                <a:latin typeface="Rounded M+ Bold"/>
                <a:ea typeface="Rounded M+ Bold"/>
                <a:cs typeface="Rounded M+ Bold"/>
              </a:rPr>
              <a:t>)</a:t>
            </a:r>
            <a:r>
              <a:rPr lang="ja-JP" sz="3200" b="1" dirty="0">
                <a:solidFill>
                  <a:srgbClr val="3B365F"/>
                </a:solidFill>
                <a:latin typeface="Rounded M+ Bold"/>
                <a:ea typeface="Rounded M+ Bold"/>
                <a:cs typeface="Rounded M+ Bold"/>
              </a:rPr>
              <a:t>薬価制度の見直しなど</a:t>
            </a:r>
            <a:endParaRPr lang="en-US" altLang="ja-JP" sz="3200" dirty="0">
              <a:solidFill>
                <a:srgbClr val="000000"/>
              </a:solidFill>
              <a:latin typeface="Arial"/>
              <a:ea typeface="Rounded M+ Bold"/>
              <a:cs typeface="Rounded M+ Bold"/>
            </a:endParaRPr>
          </a:p>
          <a:p>
            <a:pPr marL="368935" lvl="1">
              <a:lnSpc>
                <a:spcPct val="150000"/>
              </a:lnSpc>
              <a:defRPr/>
            </a:pPr>
            <a:endParaRPr lang="en-US" altLang="ja-JP" sz="3200" dirty="0">
              <a:solidFill>
                <a:srgbClr val="000000"/>
              </a:solidFill>
              <a:latin typeface="Arial"/>
              <a:ea typeface="Rounded M+ Bold"/>
              <a:cs typeface="Rounded M+ Bold"/>
            </a:endParaRPr>
          </a:p>
          <a:p>
            <a:pPr marL="737235" lvl="1" indent="-368300">
              <a:lnSpc>
                <a:spcPct val="150000"/>
              </a:lnSpc>
              <a:buFont typeface="Arial,Sans-Serif"/>
              <a:buChar char="•"/>
              <a:defRPr/>
            </a:pPr>
            <a:r>
              <a:rPr lang="ja-JP" sz="4000" b="1" dirty="0">
                <a:solidFill>
                  <a:srgbClr val="3B365F"/>
                </a:solidFill>
                <a:latin typeface="Rounded M+ Bold"/>
                <a:ea typeface="Rounded M+ Bold"/>
                <a:cs typeface="Rounded M+ Bold"/>
              </a:rPr>
              <a:t>ドラッグラグ・ドラッグロスの現状や知識を、</a:t>
            </a:r>
            <a:br>
              <a:rPr lang="ja-JP" sz="4000" b="1" dirty="0">
                <a:solidFill>
                  <a:srgbClr val="3B365F"/>
                </a:solidFill>
                <a:latin typeface="Rounded M+ Bold"/>
                <a:ea typeface="Rounded M+ Bold"/>
                <a:cs typeface="Rounded M+ Bold"/>
              </a:rPr>
            </a:br>
            <a:r>
              <a:rPr lang="ja-JP" sz="4000" b="1" dirty="0">
                <a:solidFill>
                  <a:srgbClr val="3B365F"/>
                </a:solidFill>
                <a:latin typeface="Rounded M+ Bold"/>
                <a:ea typeface="Rounded M+ Bold"/>
                <a:cs typeface="Rounded M+ Bold"/>
              </a:rPr>
              <a:t>家族や友人など周りの人に広める</a:t>
            </a:r>
            <a:endParaRPr lang="ja-JP" dirty="0"/>
          </a:p>
          <a:p>
            <a:pPr marL="368935" lvl="1">
              <a:lnSpc>
                <a:spcPct val="150000"/>
              </a:lnSpc>
              <a:defRPr/>
            </a:pPr>
            <a:endParaRPr lang="ja-JP" altLang="en-US" sz="3200" b="1" dirty="0">
              <a:solidFill>
                <a:srgbClr val="3B365F"/>
              </a:solidFill>
              <a:latin typeface="Rounded M+ Bold"/>
              <a:ea typeface="Rounded M+ Bold"/>
              <a:cs typeface="Rounded M+ Bold"/>
            </a:endParaRPr>
          </a:p>
          <a:p>
            <a:pPr marL="0" marR="0" lvl="0" indent="0" algn="ctr" defTabSz="914400">
              <a:lnSpc>
                <a:spcPct val="150000"/>
              </a:lnSpc>
              <a:spcBef>
                <a:spcPts val="0"/>
              </a:spcBef>
              <a:spcAft>
                <a:spcPts val="0"/>
              </a:spcAft>
              <a:buClrTx/>
              <a:buSzTx/>
              <a:buFontTx/>
              <a:buNone/>
              <a:tabLst/>
              <a:defRPr/>
            </a:pPr>
            <a:endParaRPr lang="en-US" altLang="ja-JP" sz="4000" b="1" dirty="0">
              <a:solidFill>
                <a:srgbClr val="3B365F"/>
              </a:solidFill>
              <a:latin typeface="Rounded M+ Bold"/>
              <a:ea typeface="Rounded M+ Bold"/>
              <a:cs typeface="Rounded M+ Bold"/>
            </a:endParaRPr>
          </a:p>
        </p:txBody>
      </p:sp>
      <p:sp>
        <p:nvSpPr>
          <p:cNvPr id="38" name="Freeform 27">
            <a:extLst>
              <a:ext uri="{FF2B5EF4-FFF2-40B4-BE49-F238E27FC236}">
                <a16:creationId xmlns:a16="http://schemas.microsoft.com/office/drawing/2014/main" id="{846B7E51-DFC6-646F-585F-E6B4D51A5818}"/>
              </a:ext>
            </a:extLst>
          </p:cNvPr>
          <p:cNvSpPr/>
          <p:nvPr/>
        </p:nvSpPr>
        <p:spPr>
          <a:xfrm>
            <a:off x="13030765" y="5754912"/>
            <a:ext cx="4137067" cy="3382533"/>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2" name="TextBox 28">
            <a:extLst>
              <a:ext uri="{FF2B5EF4-FFF2-40B4-BE49-F238E27FC236}">
                <a16:creationId xmlns:a16="http://schemas.microsoft.com/office/drawing/2014/main" id="{F31917AA-E05A-0D44-4FC5-E16B52948059}"/>
              </a:ext>
            </a:extLst>
          </p:cNvPr>
          <p:cNvSpPr txBox="1"/>
          <p:nvPr/>
        </p:nvSpPr>
        <p:spPr>
          <a:xfrm>
            <a:off x="17171993"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485274"/>
                </a:solidFill>
                <a:latin typeface="Rounded M+ Bold" panose="020B0600070205080204" charset="-128"/>
                <a:ea typeface="Rounded M+ Bold" panose="020B0600070205080204" charset="-128"/>
                <a:cs typeface="Rounded M+ Bold" panose="020B0600070205080204" charset="-128"/>
                <a:sym typeface="Rounded M+"/>
              </a:rPr>
              <a:t>18</a:t>
            </a:r>
          </a:p>
        </p:txBody>
      </p:sp>
    </p:spTree>
    <p:extLst>
      <p:ext uri="{BB962C8B-B14F-4D97-AF65-F5344CB8AC3E}">
        <p14:creationId xmlns:p14="http://schemas.microsoft.com/office/powerpoint/2010/main" val="412460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9990721" flipH="1">
            <a:off x="10279642" y="-309555"/>
            <a:ext cx="11179243" cy="7016968"/>
          </a:xfrm>
          <a:custGeom>
            <a:avLst/>
            <a:gdLst/>
            <a:ahLst/>
            <a:cxnLst/>
            <a:rect l="l" t="t" r="r" b="b"/>
            <a:pathLst>
              <a:path w="11179243" h="7016968">
                <a:moveTo>
                  <a:pt x="11179243" y="0"/>
                </a:moveTo>
                <a:lnTo>
                  <a:pt x="0" y="0"/>
                </a:lnTo>
                <a:lnTo>
                  <a:pt x="0" y="7016968"/>
                </a:lnTo>
                <a:lnTo>
                  <a:pt x="11179243" y="7016968"/>
                </a:lnTo>
                <a:lnTo>
                  <a:pt x="11179243"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TextBox 2"/>
          <p:cNvSpPr txBox="1"/>
          <p:nvPr/>
        </p:nvSpPr>
        <p:spPr>
          <a:xfrm>
            <a:off x="168785" y="1303606"/>
            <a:ext cx="18159825" cy="867673"/>
          </a:xfrm>
          <a:prstGeom prst="rect">
            <a:avLst/>
          </a:prstGeom>
        </p:spPr>
        <p:txBody>
          <a:bodyPr lIns="0" tIns="0" rIns="0" bIns="0" rtlCol="0" anchor="ctr">
            <a:spAutoFit/>
          </a:bodyPr>
          <a:lstStyle/>
          <a:p>
            <a:pPr algn="ctr">
              <a:lnSpc>
                <a:spcPts val="7699"/>
              </a:lnSpc>
              <a:spcBef>
                <a:spcPct val="0"/>
              </a:spcBef>
            </a:pPr>
            <a:r>
              <a:rPr lang="ja-JP" altLang="en-US" sz="3600" b="1">
                <a:solidFill>
                  <a:srgbClr val="3B365F"/>
                </a:solidFill>
                <a:latin typeface="Rounded M+ Bold"/>
                <a:ea typeface="Rounded M+ Bold"/>
                <a:cs typeface="Rounded M+ Bold"/>
                <a:sym typeface="Rounded M+ Bold"/>
              </a:rPr>
              <a:t>選挙で投票する際に、掲げられている政策を判断基準にする</a:t>
            </a:r>
          </a:p>
        </p:txBody>
      </p:sp>
      <p:sp>
        <p:nvSpPr>
          <p:cNvPr id="3" name="Freeform 3"/>
          <p:cNvSpPr/>
          <p:nvPr/>
        </p:nvSpPr>
        <p:spPr>
          <a:xfrm rot="-441338" flipH="1">
            <a:off x="-2033117" y="4494698"/>
            <a:ext cx="9953639" cy="6247683"/>
          </a:xfrm>
          <a:custGeom>
            <a:avLst/>
            <a:gdLst/>
            <a:ahLst/>
            <a:cxnLst/>
            <a:rect l="l" t="t" r="r" b="b"/>
            <a:pathLst>
              <a:path w="9953639" h="6247683">
                <a:moveTo>
                  <a:pt x="9953639" y="0"/>
                </a:moveTo>
                <a:lnTo>
                  <a:pt x="0" y="0"/>
                </a:lnTo>
                <a:lnTo>
                  <a:pt x="0" y="6247682"/>
                </a:lnTo>
                <a:lnTo>
                  <a:pt x="9953639" y="6247682"/>
                </a:lnTo>
                <a:lnTo>
                  <a:pt x="9953639"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30" name="TextBox 30"/>
          <p:cNvSpPr txBox="1"/>
          <p:nvPr/>
        </p:nvSpPr>
        <p:spPr>
          <a:xfrm>
            <a:off x="17171994"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19</a:t>
            </a:r>
          </a:p>
        </p:txBody>
      </p:sp>
      <p:grpSp>
        <p:nvGrpSpPr>
          <p:cNvPr id="5" name="Group 5"/>
          <p:cNvGrpSpPr/>
          <p:nvPr/>
        </p:nvGrpSpPr>
        <p:grpSpPr>
          <a:xfrm>
            <a:off x="542849" y="2255861"/>
            <a:ext cx="17411698" cy="3364983"/>
            <a:chOff x="0" y="0"/>
            <a:chExt cx="4357436" cy="842118"/>
          </a:xfrm>
        </p:grpSpPr>
        <p:sp>
          <p:nvSpPr>
            <p:cNvPr id="6" name="Freeform 6"/>
            <p:cNvSpPr/>
            <p:nvPr/>
          </p:nvSpPr>
          <p:spPr>
            <a:xfrm>
              <a:off x="0" y="0"/>
              <a:ext cx="4357436" cy="842118"/>
            </a:xfrm>
            <a:custGeom>
              <a:avLst/>
              <a:gdLst/>
              <a:ahLst/>
              <a:cxnLst/>
              <a:rect l="l" t="t" r="r" b="b"/>
              <a:pathLst>
                <a:path w="4357436" h="842118">
                  <a:moveTo>
                    <a:pt x="22677" y="0"/>
                  </a:moveTo>
                  <a:lnTo>
                    <a:pt x="4334759" y="0"/>
                  </a:lnTo>
                  <a:cubicBezTo>
                    <a:pt x="4347283" y="0"/>
                    <a:pt x="4357436" y="10153"/>
                    <a:pt x="4357436" y="22677"/>
                  </a:cubicBezTo>
                  <a:lnTo>
                    <a:pt x="4357436" y="819441"/>
                  </a:lnTo>
                  <a:cubicBezTo>
                    <a:pt x="4357436" y="825455"/>
                    <a:pt x="4355047" y="831223"/>
                    <a:pt x="4350794" y="835476"/>
                  </a:cubicBezTo>
                  <a:cubicBezTo>
                    <a:pt x="4346541" y="839728"/>
                    <a:pt x="4340773" y="842118"/>
                    <a:pt x="4334759" y="842118"/>
                  </a:cubicBezTo>
                  <a:lnTo>
                    <a:pt x="22677" y="842118"/>
                  </a:lnTo>
                  <a:cubicBezTo>
                    <a:pt x="10153" y="842118"/>
                    <a:pt x="0" y="831965"/>
                    <a:pt x="0" y="819441"/>
                  </a:cubicBezTo>
                  <a:lnTo>
                    <a:pt x="0" y="22677"/>
                  </a:lnTo>
                  <a:cubicBezTo>
                    <a:pt x="0" y="10153"/>
                    <a:pt x="10153" y="0"/>
                    <a:pt x="22677" y="0"/>
                  </a:cubicBezTo>
                  <a:close/>
                </a:path>
              </a:pathLst>
            </a:custGeom>
            <a:solidFill>
              <a:srgbClr val="FFFFFF">
                <a:alpha val="44706"/>
              </a:srgbClr>
            </a:solidFill>
          </p:spPr>
          <p:txBody>
            <a:bodyPr/>
            <a:lstStyle/>
            <a:p>
              <a:endParaRPr lang="ja-JP" altLang="en-US"/>
            </a:p>
          </p:txBody>
        </p:sp>
        <p:sp>
          <p:nvSpPr>
            <p:cNvPr id="7" name="TextBox 7"/>
            <p:cNvSpPr txBox="1"/>
            <p:nvPr/>
          </p:nvSpPr>
          <p:spPr>
            <a:xfrm>
              <a:off x="0" y="-57150"/>
              <a:ext cx="4357436" cy="899268"/>
            </a:xfrm>
            <a:prstGeom prst="rect">
              <a:avLst/>
            </a:prstGeom>
          </p:spPr>
          <p:txBody>
            <a:bodyPr lIns="50800" tIns="50800" rIns="50800" bIns="50800" rtlCol="0" anchor="ctr"/>
            <a:lstStyle/>
            <a:p>
              <a:pPr algn="ctr">
                <a:lnSpc>
                  <a:spcPts val="2800"/>
                </a:lnSpc>
              </a:pPr>
              <a:endParaRPr/>
            </a:p>
          </p:txBody>
        </p:sp>
      </p:grpSp>
      <p:sp>
        <p:nvSpPr>
          <p:cNvPr id="28" name="AutoShape 28"/>
          <p:cNvSpPr/>
          <p:nvPr/>
        </p:nvSpPr>
        <p:spPr>
          <a:xfrm>
            <a:off x="553296" y="6176061"/>
            <a:ext cx="17107399" cy="16808"/>
          </a:xfrm>
          <a:prstGeom prst="line">
            <a:avLst/>
          </a:prstGeom>
          <a:ln w="76200" cap="flat">
            <a:solidFill>
              <a:srgbClr val="CF5784"/>
            </a:solidFill>
            <a:prstDash val="solid"/>
            <a:headEnd type="arrow" w="med" len="sm"/>
            <a:tailEnd type="arrow" w="med" len="sm"/>
          </a:ln>
        </p:spPr>
        <p:txBody>
          <a:bodyPr/>
          <a:lstStyle/>
          <a:p>
            <a:endParaRPr lang="ja-JP" altLang="en-US"/>
          </a:p>
        </p:txBody>
      </p:sp>
      <p:sp>
        <p:nvSpPr>
          <p:cNvPr id="35" name="TextBox 35"/>
          <p:cNvSpPr txBox="1"/>
          <p:nvPr/>
        </p:nvSpPr>
        <p:spPr>
          <a:xfrm>
            <a:off x="5793341" y="6275057"/>
            <a:ext cx="6688520" cy="777905"/>
          </a:xfrm>
          <a:prstGeom prst="rect">
            <a:avLst/>
          </a:prstGeom>
        </p:spPr>
        <p:txBody>
          <a:bodyPr wrap="square" lIns="0" tIns="0" rIns="0" bIns="0" rtlCol="0" anchor="t">
            <a:spAutoFit/>
          </a:bodyPr>
          <a:lstStyle/>
          <a:p>
            <a:pPr algn="ctr">
              <a:lnSpc>
                <a:spcPts val="6439"/>
              </a:lnSpc>
              <a:spcBef>
                <a:spcPct val="0"/>
              </a:spcBef>
            </a:pPr>
            <a:r>
              <a:rPr lang="en-US" sz="4599" b="1">
                <a:solidFill>
                  <a:srgbClr val="CF5784"/>
                </a:solidFill>
                <a:latin typeface="Rounded M+ Bold"/>
                <a:ea typeface="Rounded M+ Bold"/>
                <a:cs typeface="Rounded M+ Bold"/>
                <a:sym typeface="Rounded M+ Bold"/>
              </a:rPr>
              <a:t>政府や国民の協力が必要</a:t>
            </a:r>
          </a:p>
        </p:txBody>
      </p:sp>
      <p:sp>
        <p:nvSpPr>
          <p:cNvPr id="36" name="TextBox 36"/>
          <p:cNvSpPr txBox="1"/>
          <p:nvPr/>
        </p:nvSpPr>
        <p:spPr>
          <a:xfrm>
            <a:off x="858399" y="7061907"/>
            <a:ext cx="16802296" cy="1890389"/>
          </a:xfrm>
          <a:prstGeom prst="rect">
            <a:avLst/>
          </a:prstGeom>
        </p:spPr>
        <p:txBody>
          <a:bodyPr wrap="square" lIns="0" tIns="0" rIns="0" bIns="0" rtlCol="0" anchor="t">
            <a:spAutoFit/>
          </a:bodyPr>
          <a:lstStyle/>
          <a:p>
            <a:pPr algn="l">
              <a:lnSpc>
                <a:spcPts val="5039"/>
              </a:lnSpc>
            </a:pPr>
            <a:r>
              <a:rPr lang="en-US" sz="3599" b="1" dirty="0"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政策を調べよう</a:t>
            </a:r>
            <a:r>
              <a:rPr lang="en-US" sz="3599" b="1" dirty="0">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p>
          <a:p>
            <a:pPr marL="776605" lvl="1" indent="-387985">
              <a:lnSpc>
                <a:spcPts val="5039"/>
              </a:lnSpc>
              <a:buFont typeface="Arial"/>
              <a:buChar char="•"/>
            </a:pPr>
            <a:r>
              <a:rPr lang="en-US" altLang="ja-JP" sz="3600" b="1" u="sng" dirty="0" err="1">
                <a:solidFill>
                  <a:srgbClr val="3B365F"/>
                </a:solidFill>
                <a:latin typeface="Rounded M+ Bold"/>
                <a:ea typeface="Rounded M+ Bold"/>
                <a:cs typeface="Rounded M+ Bold"/>
              </a:rPr>
              <a:t>各政党のHPの政策を見てみよう</a:t>
            </a:r>
            <a:endParaRPr lang="en-US" altLang="ja-JP" sz="3600" b="1" u="sng" dirty="0">
              <a:solidFill>
                <a:srgbClr val="3B365F"/>
              </a:solidFill>
              <a:latin typeface="Rounded M+ Bold"/>
              <a:ea typeface="Rounded M+ Bold"/>
              <a:cs typeface="Rounded M+ Bold"/>
            </a:endParaRPr>
          </a:p>
          <a:p>
            <a:pPr marL="776605" lvl="1" indent="-387985">
              <a:lnSpc>
                <a:spcPts val="5039"/>
              </a:lnSpc>
              <a:buFont typeface="Arial"/>
              <a:buChar char="•"/>
            </a:pPr>
            <a:r>
              <a:rPr lang="en-US" altLang="ja-JP" sz="3600" b="1" u="sng" dirty="0">
                <a:solidFill>
                  <a:srgbClr val="3B365F"/>
                </a:solidFill>
                <a:latin typeface="Rounded M+ Bold"/>
                <a:ea typeface="Rounded M+ Bold"/>
                <a:cs typeface="Rounded M+ Bold"/>
              </a:rPr>
              <a:t>「</a:t>
            </a:r>
            <a:r>
              <a:rPr lang="en-US" altLang="ja-JP" sz="3600" b="1" u="sng" dirty="0" err="1">
                <a:solidFill>
                  <a:srgbClr val="3B365F"/>
                </a:solidFill>
                <a:latin typeface="Rounded M+ Bold"/>
                <a:ea typeface="Rounded M+ Bold"/>
                <a:cs typeface="Rounded M+ Bold"/>
              </a:rPr>
              <a:t>ボートマッチ」で政策を比較してみよう</a:t>
            </a:r>
            <a:endParaRPr lang="en-US" altLang="ja-JP" sz="3600" b="1" u="sng" dirty="0">
              <a:solidFill>
                <a:srgbClr val="3B365F"/>
              </a:solidFill>
              <a:latin typeface="Rounded M+ Bold"/>
              <a:ea typeface="Rounded M+ Bold"/>
              <a:cs typeface="Rounded M+ Bold"/>
              <a:sym typeface="Rounded M+"/>
            </a:endParaRPr>
          </a:p>
        </p:txBody>
      </p:sp>
      <p:sp>
        <p:nvSpPr>
          <p:cNvPr id="37" name="TextBox 3">
            <a:extLst>
              <a:ext uri="{FF2B5EF4-FFF2-40B4-BE49-F238E27FC236}">
                <a16:creationId xmlns:a16="http://schemas.microsoft.com/office/drawing/2014/main" id="{17862AB6-E12B-2DEB-1F78-D968677BC1B3}"/>
              </a:ext>
            </a:extLst>
          </p:cNvPr>
          <p:cNvSpPr txBox="1"/>
          <p:nvPr/>
        </p:nvSpPr>
        <p:spPr>
          <a:xfrm>
            <a:off x="3458929" y="338730"/>
            <a:ext cx="11579537" cy="934679"/>
          </a:xfrm>
          <a:prstGeom prst="rect">
            <a:avLst/>
          </a:prstGeom>
        </p:spPr>
        <p:txBody>
          <a:bodyPr wrap="square" lIns="0" tIns="0" rIns="0" bIns="0" rtlCol="0" anchor="t">
            <a:spAutoFit/>
          </a:bodyPr>
          <a:lstStyle/>
          <a:p>
            <a:pPr algn="ctr">
              <a:lnSpc>
                <a:spcPts val="7699"/>
              </a:lnSpc>
              <a:spcBef>
                <a:spcPct val="0"/>
              </a:spcBef>
            </a:pPr>
            <a:r>
              <a:rPr lang="ja-JP" altLang="en-US" sz="5499" b="1">
                <a:solidFill>
                  <a:srgbClr val="3B365F"/>
                </a:solidFill>
                <a:latin typeface="Rounded M+ Bold"/>
                <a:ea typeface="Rounded M+ Bold"/>
                <a:cs typeface="Rounded M+ Bold"/>
                <a:sym typeface="Rounded M+ Bold"/>
              </a:rPr>
              <a:t>私たちにできること</a:t>
            </a:r>
            <a:endParaRPr lang="en-US" sz="5499" b="1">
              <a:solidFill>
                <a:srgbClr val="3B365F"/>
              </a:solidFill>
              <a:latin typeface="Rounded M+ Bold"/>
              <a:ea typeface="Rounded M+ Bold"/>
              <a:cs typeface="Rounded M+ Bold"/>
              <a:sym typeface="Rounded M+ Bold"/>
            </a:endParaRPr>
          </a:p>
        </p:txBody>
      </p:sp>
      <p:sp>
        <p:nvSpPr>
          <p:cNvPr id="38" name="テキスト ボックス 37">
            <a:extLst>
              <a:ext uri="{FF2B5EF4-FFF2-40B4-BE49-F238E27FC236}">
                <a16:creationId xmlns:a16="http://schemas.microsoft.com/office/drawing/2014/main" id="{2DCF0CEA-2393-1796-50FA-C4C595026860}"/>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grpSp>
        <p:nvGrpSpPr>
          <p:cNvPr id="40" name="グループ化 39">
            <a:extLst>
              <a:ext uri="{FF2B5EF4-FFF2-40B4-BE49-F238E27FC236}">
                <a16:creationId xmlns:a16="http://schemas.microsoft.com/office/drawing/2014/main" id="{91ACA649-11C1-524A-AE06-F30F4C545A0B}"/>
              </a:ext>
            </a:extLst>
          </p:cNvPr>
          <p:cNvGrpSpPr/>
          <p:nvPr/>
        </p:nvGrpSpPr>
        <p:grpSpPr>
          <a:xfrm>
            <a:off x="693879" y="2464589"/>
            <a:ext cx="17772984" cy="3482199"/>
            <a:chOff x="693879" y="2464589"/>
            <a:chExt cx="17772984" cy="3482199"/>
          </a:xfrm>
        </p:grpSpPr>
        <p:grpSp>
          <p:nvGrpSpPr>
            <p:cNvPr id="41" name="グループ化 40">
              <a:extLst>
                <a:ext uri="{FF2B5EF4-FFF2-40B4-BE49-F238E27FC236}">
                  <a16:creationId xmlns:a16="http://schemas.microsoft.com/office/drawing/2014/main" id="{90E0DE8E-9F67-FA40-FCB5-DE003E765349}"/>
                </a:ext>
              </a:extLst>
            </p:cNvPr>
            <p:cNvGrpSpPr/>
            <p:nvPr/>
          </p:nvGrpSpPr>
          <p:grpSpPr>
            <a:xfrm>
              <a:off x="693879" y="2464589"/>
              <a:ext cx="17260668" cy="3151531"/>
              <a:chOff x="693879" y="2464589"/>
              <a:chExt cx="17260668" cy="3151531"/>
            </a:xfrm>
          </p:grpSpPr>
          <p:grpSp>
            <p:nvGrpSpPr>
              <p:cNvPr id="8" name="Group 8"/>
              <p:cNvGrpSpPr/>
              <p:nvPr/>
            </p:nvGrpSpPr>
            <p:grpSpPr>
              <a:xfrm>
                <a:off x="11421544" y="3125286"/>
                <a:ext cx="4458823" cy="1059471"/>
                <a:chOff x="0" y="0"/>
                <a:chExt cx="1633624" cy="388169"/>
              </a:xfrm>
            </p:grpSpPr>
            <p:sp>
              <p:nvSpPr>
                <p:cNvPr id="9" name="Freeform 9"/>
                <p:cNvSpPr/>
                <p:nvPr/>
              </p:nvSpPr>
              <p:spPr>
                <a:xfrm>
                  <a:off x="0" y="0"/>
                  <a:ext cx="1633624" cy="388169"/>
                </a:xfrm>
                <a:custGeom>
                  <a:avLst/>
                  <a:gdLst/>
                  <a:ahLst/>
                  <a:cxnLst/>
                  <a:rect l="l" t="t" r="r" b="b"/>
                  <a:pathLst>
                    <a:path w="1633624" h="388169">
                      <a:moveTo>
                        <a:pt x="0" y="0"/>
                      </a:moveTo>
                      <a:lnTo>
                        <a:pt x="1430424" y="0"/>
                      </a:lnTo>
                      <a:lnTo>
                        <a:pt x="1633624" y="194085"/>
                      </a:lnTo>
                      <a:lnTo>
                        <a:pt x="1430424" y="388169"/>
                      </a:lnTo>
                      <a:lnTo>
                        <a:pt x="0" y="388169"/>
                      </a:lnTo>
                      <a:lnTo>
                        <a:pt x="203200" y="194085"/>
                      </a:lnTo>
                      <a:lnTo>
                        <a:pt x="0" y="0"/>
                      </a:lnTo>
                      <a:close/>
                    </a:path>
                  </a:pathLst>
                </a:custGeom>
                <a:solidFill>
                  <a:srgbClr val="B8CBEA"/>
                </a:solidFill>
              </p:spPr>
              <p:txBody>
                <a:bodyPr/>
                <a:lstStyle/>
                <a:p>
                  <a:endParaRPr lang="ja-JP" altLang="en-US"/>
                </a:p>
              </p:txBody>
            </p:sp>
            <p:sp>
              <p:nvSpPr>
                <p:cNvPr id="10" name="TextBox 10"/>
                <p:cNvSpPr txBox="1"/>
                <p:nvPr/>
              </p:nvSpPr>
              <p:spPr>
                <a:xfrm>
                  <a:off x="177800" y="2075"/>
                  <a:ext cx="1379624" cy="386094"/>
                </a:xfrm>
                <a:prstGeom prst="rect">
                  <a:avLst/>
                </a:prstGeom>
              </p:spPr>
              <p:txBody>
                <a:bodyPr lIns="46353" tIns="46353" rIns="46353" bIns="46353" rtlCol="0" anchor="ctr"/>
                <a:lstStyle/>
                <a:p>
                  <a:pPr algn="ctr">
                    <a:lnSpc>
                      <a:spcPts val="4760"/>
                    </a:lnSpc>
                  </a:pPr>
                  <a:r>
                    <a:rPr lang="en-US" sz="3400" b="1" err="1">
                      <a:solidFill>
                        <a:srgbClr val="3B365F"/>
                      </a:solidFill>
                      <a:latin typeface="Rounded M+ Bold"/>
                      <a:ea typeface="Rounded M+ Bold"/>
                      <a:cs typeface="Rounded M+ Bold"/>
                      <a:sym typeface="Rounded M+ Bold"/>
                    </a:rPr>
                    <a:t>審査～承認</a:t>
                  </a:r>
                  <a:endParaRPr lang="en-US" sz="3400" b="1">
                    <a:solidFill>
                      <a:srgbClr val="3B365F"/>
                    </a:solidFill>
                    <a:latin typeface="Rounded M+ Bold"/>
                    <a:ea typeface="Rounded M+ Bold"/>
                    <a:cs typeface="Rounded M+ Bold"/>
                    <a:sym typeface="Rounded M+ Bold"/>
                  </a:endParaRPr>
                </a:p>
              </p:txBody>
            </p:sp>
          </p:grpSp>
          <p:grpSp>
            <p:nvGrpSpPr>
              <p:cNvPr id="11" name="Group 11"/>
              <p:cNvGrpSpPr/>
              <p:nvPr/>
            </p:nvGrpSpPr>
            <p:grpSpPr>
              <a:xfrm>
                <a:off x="7337078" y="3124463"/>
                <a:ext cx="4811203" cy="1059471"/>
                <a:chOff x="0" y="-604"/>
                <a:chExt cx="1765472" cy="388773"/>
              </a:xfrm>
            </p:grpSpPr>
            <p:sp>
              <p:nvSpPr>
                <p:cNvPr id="12" name="Freeform 12"/>
                <p:cNvSpPr/>
                <p:nvPr/>
              </p:nvSpPr>
              <p:spPr>
                <a:xfrm>
                  <a:off x="0" y="0"/>
                  <a:ext cx="1765472" cy="388169"/>
                </a:xfrm>
                <a:custGeom>
                  <a:avLst/>
                  <a:gdLst/>
                  <a:ahLst/>
                  <a:cxnLst/>
                  <a:rect l="l" t="t" r="r" b="b"/>
                  <a:pathLst>
                    <a:path w="1765472" h="388169">
                      <a:moveTo>
                        <a:pt x="0" y="0"/>
                      </a:moveTo>
                      <a:lnTo>
                        <a:pt x="1562272" y="0"/>
                      </a:lnTo>
                      <a:lnTo>
                        <a:pt x="1765472" y="194085"/>
                      </a:lnTo>
                      <a:lnTo>
                        <a:pt x="1562272" y="388169"/>
                      </a:lnTo>
                      <a:lnTo>
                        <a:pt x="0" y="388169"/>
                      </a:lnTo>
                      <a:lnTo>
                        <a:pt x="203200" y="194085"/>
                      </a:lnTo>
                      <a:lnTo>
                        <a:pt x="0" y="0"/>
                      </a:lnTo>
                      <a:close/>
                    </a:path>
                  </a:pathLst>
                </a:custGeom>
                <a:solidFill>
                  <a:srgbClr val="AAC1DD"/>
                </a:solidFill>
              </p:spPr>
              <p:txBody>
                <a:bodyPr/>
                <a:lstStyle/>
                <a:p>
                  <a:endParaRPr lang="ja-JP" altLang="en-US"/>
                </a:p>
              </p:txBody>
            </p:sp>
            <p:sp>
              <p:nvSpPr>
                <p:cNvPr id="13" name="TextBox 13"/>
                <p:cNvSpPr txBox="1"/>
                <p:nvPr/>
              </p:nvSpPr>
              <p:spPr>
                <a:xfrm>
                  <a:off x="177800" y="-604"/>
                  <a:ext cx="1511472" cy="388773"/>
                </a:xfrm>
                <a:prstGeom prst="rect">
                  <a:avLst/>
                </a:prstGeom>
              </p:spPr>
              <p:txBody>
                <a:bodyPr lIns="46353" tIns="46353" rIns="46353" bIns="46353" rtlCol="0" anchor="ctr"/>
                <a:lstStyle/>
                <a:p>
                  <a:pPr algn="ctr">
                    <a:lnSpc>
                      <a:spcPts val="4760"/>
                    </a:lnSpc>
                  </a:pPr>
                  <a:r>
                    <a:rPr lang="en-US" sz="3400" b="1" err="1">
                      <a:solidFill>
                        <a:srgbClr val="3B365F"/>
                      </a:solidFill>
                      <a:latin typeface="Rounded M+ Bold"/>
                      <a:ea typeface="Rounded M+ Bold"/>
                      <a:cs typeface="Rounded M+ Bold"/>
                      <a:sym typeface="Rounded M+ Bold"/>
                    </a:rPr>
                    <a:t>治験</a:t>
                  </a:r>
                  <a:endParaRPr lang="en-US" sz="3400" b="1">
                    <a:solidFill>
                      <a:srgbClr val="3B365F"/>
                    </a:solidFill>
                    <a:latin typeface="Rounded M+ Bold"/>
                    <a:ea typeface="Rounded M+ Bold"/>
                    <a:cs typeface="Rounded M+ Bold"/>
                    <a:sym typeface="Rounded M+ Bold"/>
                  </a:endParaRPr>
                </a:p>
              </p:txBody>
            </p:sp>
          </p:grpSp>
          <p:grpSp>
            <p:nvGrpSpPr>
              <p:cNvPr id="14" name="Group 14"/>
              <p:cNvGrpSpPr/>
              <p:nvPr/>
            </p:nvGrpSpPr>
            <p:grpSpPr>
              <a:xfrm>
                <a:off x="3900932" y="3124462"/>
                <a:ext cx="4703897" cy="1058400"/>
                <a:chOff x="0" y="-305"/>
                <a:chExt cx="1723414" cy="395611"/>
              </a:xfrm>
            </p:grpSpPr>
            <p:sp>
              <p:nvSpPr>
                <p:cNvPr id="15" name="Freeform 15"/>
                <p:cNvSpPr/>
                <p:nvPr/>
              </p:nvSpPr>
              <p:spPr>
                <a:xfrm>
                  <a:off x="0" y="0"/>
                  <a:ext cx="1723414" cy="395306"/>
                </a:xfrm>
                <a:custGeom>
                  <a:avLst/>
                  <a:gdLst/>
                  <a:ahLst/>
                  <a:cxnLst/>
                  <a:rect l="l" t="t" r="r" b="b"/>
                  <a:pathLst>
                    <a:path w="1723414" h="388169">
                      <a:moveTo>
                        <a:pt x="0" y="0"/>
                      </a:moveTo>
                      <a:lnTo>
                        <a:pt x="1520214" y="0"/>
                      </a:lnTo>
                      <a:lnTo>
                        <a:pt x="1723414" y="194085"/>
                      </a:lnTo>
                      <a:lnTo>
                        <a:pt x="1520214" y="388169"/>
                      </a:lnTo>
                      <a:lnTo>
                        <a:pt x="0" y="388169"/>
                      </a:lnTo>
                      <a:lnTo>
                        <a:pt x="203200" y="194085"/>
                      </a:lnTo>
                      <a:lnTo>
                        <a:pt x="0" y="0"/>
                      </a:lnTo>
                      <a:close/>
                    </a:path>
                  </a:pathLst>
                </a:custGeom>
                <a:solidFill>
                  <a:srgbClr val="88A3CE"/>
                </a:solidFill>
              </p:spPr>
              <p:txBody>
                <a:bodyPr/>
                <a:lstStyle/>
                <a:p>
                  <a:endParaRPr lang="ja-JP" altLang="en-US"/>
                </a:p>
              </p:txBody>
            </p:sp>
            <p:sp>
              <p:nvSpPr>
                <p:cNvPr id="16" name="TextBox 16"/>
                <p:cNvSpPr txBox="1"/>
                <p:nvPr/>
              </p:nvSpPr>
              <p:spPr>
                <a:xfrm>
                  <a:off x="177800" y="-305"/>
                  <a:ext cx="1469414" cy="392040"/>
                </a:xfrm>
                <a:prstGeom prst="rect">
                  <a:avLst/>
                </a:prstGeom>
              </p:spPr>
              <p:txBody>
                <a:bodyPr lIns="46353" tIns="46353" rIns="46353" bIns="46353" rtlCol="0" anchor="ctr"/>
                <a:lstStyle/>
                <a:p>
                  <a:pPr algn="ctr">
                    <a:lnSpc>
                      <a:spcPts val="4760"/>
                    </a:lnSpc>
                  </a:pPr>
                  <a:r>
                    <a:rPr lang="en-US" sz="3400" b="1" err="1">
                      <a:solidFill>
                        <a:srgbClr val="3B365F"/>
                      </a:solidFill>
                      <a:latin typeface="Rounded M+ Bold"/>
                      <a:ea typeface="Rounded M+ Bold"/>
                      <a:cs typeface="Rounded M+ Bold"/>
                      <a:sym typeface="Rounded M+ Bold"/>
                    </a:rPr>
                    <a:t>非臨床試験</a:t>
                  </a:r>
                  <a:endParaRPr lang="en-US" sz="3400" b="1">
                    <a:solidFill>
                      <a:srgbClr val="3B365F"/>
                    </a:solidFill>
                    <a:latin typeface="Rounded M+ Bold"/>
                    <a:ea typeface="Rounded M+ Bold"/>
                    <a:cs typeface="Rounded M+ Bold"/>
                    <a:sym typeface="Rounded M+ Bold"/>
                  </a:endParaRPr>
                </a:p>
              </p:txBody>
            </p:sp>
          </p:grpSp>
          <p:grpSp>
            <p:nvGrpSpPr>
              <p:cNvPr id="17" name="Group 17"/>
              <p:cNvGrpSpPr/>
              <p:nvPr/>
            </p:nvGrpSpPr>
            <p:grpSpPr>
              <a:xfrm>
                <a:off x="693879" y="3123390"/>
                <a:ext cx="4164204" cy="1058400"/>
                <a:chOff x="0" y="0"/>
                <a:chExt cx="1525681" cy="391054"/>
              </a:xfrm>
            </p:grpSpPr>
            <p:sp>
              <p:nvSpPr>
                <p:cNvPr id="18" name="Freeform 18"/>
                <p:cNvSpPr/>
                <p:nvPr/>
              </p:nvSpPr>
              <p:spPr>
                <a:xfrm>
                  <a:off x="0" y="0"/>
                  <a:ext cx="1525681" cy="391054"/>
                </a:xfrm>
                <a:custGeom>
                  <a:avLst/>
                  <a:gdLst/>
                  <a:ahLst/>
                  <a:cxnLst/>
                  <a:rect l="l" t="t" r="r" b="b"/>
                  <a:pathLst>
                    <a:path w="1525681" h="388169">
                      <a:moveTo>
                        <a:pt x="1322481" y="0"/>
                      </a:moveTo>
                      <a:lnTo>
                        <a:pt x="0" y="0"/>
                      </a:lnTo>
                      <a:lnTo>
                        <a:pt x="0" y="388169"/>
                      </a:lnTo>
                      <a:lnTo>
                        <a:pt x="1322481" y="388169"/>
                      </a:lnTo>
                      <a:lnTo>
                        <a:pt x="1525681" y="194085"/>
                      </a:lnTo>
                      <a:lnTo>
                        <a:pt x="1322481" y="0"/>
                      </a:lnTo>
                      <a:close/>
                    </a:path>
                  </a:pathLst>
                </a:custGeom>
                <a:solidFill>
                  <a:srgbClr val="8691BA"/>
                </a:solidFill>
              </p:spPr>
              <p:txBody>
                <a:bodyPr/>
                <a:lstStyle/>
                <a:p>
                  <a:endParaRPr lang="ja-JP" altLang="en-US"/>
                </a:p>
              </p:txBody>
            </p:sp>
            <p:sp>
              <p:nvSpPr>
                <p:cNvPr id="19" name="TextBox 19"/>
                <p:cNvSpPr txBox="1"/>
                <p:nvPr/>
              </p:nvSpPr>
              <p:spPr>
                <a:xfrm>
                  <a:off x="0" y="3488"/>
                  <a:ext cx="1411381" cy="387566"/>
                </a:xfrm>
                <a:prstGeom prst="rect">
                  <a:avLst/>
                </a:prstGeom>
              </p:spPr>
              <p:txBody>
                <a:bodyPr lIns="46353" tIns="46353" rIns="46353" bIns="46353" rtlCol="0" anchor="ctr"/>
                <a:lstStyle/>
                <a:p>
                  <a:pPr algn="ctr">
                    <a:lnSpc>
                      <a:spcPts val="4760"/>
                    </a:lnSpc>
                  </a:pPr>
                  <a:r>
                    <a:rPr lang="en-US" sz="3400" b="1" err="1">
                      <a:solidFill>
                        <a:srgbClr val="3B365F"/>
                      </a:solidFill>
                      <a:latin typeface="Rounded M+ Bold"/>
                      <a:ea typeface="Rounded M+ Bold"/>
                      <a:cs typeface="Rounded M+ Bold"/>
                      <a:sym typeface="Rounded M+ Bold"/>
                    </a:rPr>
                    <a:t>基礎研究</a:t>
                  </a:r>
                </a:p>
              </p:txBody>
            </p:sp>
          </p:grpSp>
          <p:grpSp>
            <p:nvGrpSpPr>
              <p:cNvPr id="20" name="Group 20"/>
              <p:cNvGrpSpPr/>
              <p:nvPr/>
            </p:nvGrpSpPr>
            <p:grpSpPr>
              <a:xfrm>
                <a:off x="15665903" y="3062103"/>
                <a:ext cx="2288644" cy="1059471"/>
                <a:chOff x="0" y="0"/>
                <a:chExt cx="838513" cy="388169"/>
              </a:xfrm>
            </p:grpSpPr>
            <p:sp>
              <p:nvSpPr>
                <p:cNvPr id="21" name="Freeform 21"/>
                <p:cNvSpPr/>
                <p:nvPr/>
              </p:nvSpPr>
              <p:spPr>
                <a:xfrm>
                  <a:off x="0" y="0"/>
                  <a:ext cx="838513" cy="388169"/>
                </a:xfrm>
                <a:custGeom>
                  <a:avLst/>
                  <a:gdLst/>
                  <a:ahLst/>
                  <a:cxnLst/>
                  <a:rect l="l" t="t" r="r" b="b"/>
                  <a:pathLst>
                    <a:path w="838513" h="388169">
                      <a:moveTo>
                        <a:pt x="0" y="0"/>
                      </a:moveTo>
                      <a:lnTo>
                        <a:pt x="635313" y="0"/>
                      </a:lnTo>
                      <a:lnTo>
                        <a:pt x="838513" y="194085"/>
                      </a:lnTo>
                      <a:lnTo>
                        <a:pt x="635313" y="388169"/>
                      </a:lnTo>
                      <a:lnTo>
                        <a:pt x="0" y="388169"/>
                      </a:lnTo>
                      <a:lnTo>
                        <a:pt x="203200" y="194085"/>
                      </a:lnTo>
                      <a:lnTo>
                        <a:pt x="0" y="0"/>
                      </a:lnTo>
                      <a:close/>
                    </a:path>
                  </a:pathLst>
                </a:custGeom>
                <a:solidFill>
                  <a:srgbClr val="000000">
                    <a:alpha val="0"/>
                  </a:srgbClr>
                </a:solidFill>
              </p:spPr>
              <p:txBody>
                <a:bodyPr/>
                <a:lstStyle/>
                <a:p>
                  <a:endParaRPr lang="ja-JP" altLang="en-US"/>
                </a:p>
              </p:txBody>
            </p:sp>
            <p:sp>
              <p:nvSpPr>
                <p:cNvPr id="22" name="TextBox 22"/>
                <p:cNvSpPr txBox="1"/>
                <p:nvPr/>
              </p:nvSpPr>
              <p:spPr>
                <a:xfrm>
                  <a:off x="177800" y="-104775"/>
                  <a:ext cx="584513" cy="492944"/>
                </a:xfrm>
                <a:prstGeom prst="rect">
                  <a:avLst/>
                </a:prstGeom>
              </p:spPr>
              <p:txBody>
                <a:bodyPr lIns="46353" tIns="46353" rIns="46353" bIns="46353" rtlCol="0" anchor="ctr"/>
                <a:lstStyle/>
                <a:p>
                  <a:pPr algn="ctr">
                    <a:lnSpc>
                      <a:spcPts val="5320"/>
                    </a:lnSpc>
                  </a:pPr>
                  <a:r>
                    <a:rPr lang="en-US" sz="3800" b="1" err="1">
                      <a:solidFill>
                        <a:srgbClr val="E15E55"/>
                      </a:solidFill>
                      <a:latin typeface="Rounded M+ Bold"/>
                      <a:ea typeface="Rounded M+ Bold"/>
                      <a:cs typeface="Rounded M+ Bold"/>
                      <a:sym typeface="Rounded M+ Bold"/>
                    </a:rPr>
                    <a:t>販売</a:t>
                  </a:r>
                  <a:r>
                    <a:rPr lang="en-US" sz="3800" b="1">
                      <a:solidFill>
                        <a:srgbClr val="E15E55"/>
                      </a:solidFill>
                      <a:latin typeface="Rounded M+ Bold"/>
                      <a:ea typeface="Rounded M+ Bold"/>
                      <a:cs typeface="Rounded M+ Bold"/>
                      <a:sym typeface="Rounded M+ Bold"/>
                    </a:rPr>
                    <a:t>！</a:t>
                  </a:r>
                </a:p>
              </p:txBody>
            </p:sp>
          </p:grpSp>
          <p:sp>
            <p:nvSpPr>
              <p:cNvPr id="23" name="Freeform 23"/>
              <p:cNvSpPr/>
              <p:nvPr/>
            </p:nvSpPr>
            <p:spPr>
              <a:xfrm>
                <a:off x="6173470" y="4277342"/>
                <a:ext cx="1163608" cy="889353"/>
              </a:xfrm>
              <a:custGeom>
                <a:avLst/>
                <a:gdLst/>
                <a:ahLst/>
                <a:cxnLst/>
                <a:rect l="l" t="t" r="r" b="b"/>
                <a:pathLst>
                  <a:path w="1163608" h="889353">
                    <a:moveTo>
                      <a:pt x="0" y="0"/>
                    </a:moveTo>
                    <a:lnTo>
                      <a:pt x="1163608" y="0"/>
                    </a:lnTo>
                    <a:lnTo>
                      <a:pt x="1163608" y="889353"/>
                    </a:lnTo>
                    <a:lnTo>
                      <a:pt x="0" y="889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24" name="Freeform 24"/>
              <p:cNvSpPr/>
              <p:nvPr/>
            </p:nvSpPr>
            <p:spPr>
              <a:xfrm rot="19719819">
                <a:off x="5429774" y="4717269"/>
                <a:ext cx="844920" cy="898851"/>
              </a:xfrm>
              <a:custGeom>
                <a:avLst/>
                <a:gdLst/>
                <a:ahLst/>
                <a:cxnLst/>
                <a:rect l="l" t="t" r="r" b="b"/>
                <a:pathLst>
                  <a:path w="844920" h="898851">
                    <a:moveTo>
                      <a:pt x="0" y="0"/>
                    </a:moveTo>
                    <a:lnTo>
                      <a:pt x="844921" y="0"/>
                    </a:lnTo>
                    <a:lnTo>
                      <a:pt x="844921" y="898851"/>
                    </a:lnTo>
                    <a:lnTo>
                      <a:pt x="0" y="8988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25" name="Freeform 25"/>
              <p:cNvSpPr/>
              <p:nvPr/>
            </p:nvSpPr>
            <p:spPr>
              <a:xfrm>
                <a:off x="16282307" y="4052184"/>
                <a:ext cx="1041929" cy="1314360"/>
              </a:xfrm>
              <a:custGeom>
                <a:avLst/>
                <a:gdLst/>
                <a:ahLst/>
                <a:cxnLst/>
                <a:rect l="l" t="t" r="r" b="b"/>
                <a:pathLst>
                  <a:path w="1041929" h="1314360">
                    <a:moveTo>
                      <a:pt x="0" y="0"/>
                    </a:moveTo>
                    <a:lnTo>
                      <a:pt x="1041929" y="0"/>
                    </a:lnTo>
                    <a:lnTo>
                      <a:pt x="1041929" y="1314361"/>
                    </a:lnTo>
                    <a:lnTo>
                      <a:pt x="0" y="13143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sp>
            <p:nvSpPr>
              <p:cNvPr id="26" name="Freeform 26"/>
              <p:cNvSpPr/>
              <p:nvPr/>
            </p:nvSpPr>
            <p:spPr>
              <a:xfrm>
                <a:off x="9231678" y="3957029"/>
                <a:ext cx="1356506" cy="1448696"/>
              </a:xfrm>
              <a:custGeom>
                <a:avLst/>
                <a:gdLst/>
                <a:ahLst/>
                <a:cxnLst/>
                <a:rect l="l" t="t" r="r" b="b"/>
                <a:pathLst>
                  <a:path w="1356506" h="1448696">
                    <a:moveTo>
                      <a:pt x="0" y="0"/>
                    </a:moveTo>
                    <a:lnTo>
                      <a:pt x="1356506" y="0"/>
                    </a:lnTo>
                    <a:lnTo>
                      <a:pt x="1356506" y="1448696"/>
                    </a:lnTo>
                    <a:lnTo>
                      <a:pt x="0" y="14486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sp>
            <p:nvSpPr>
              <p:cNvPr id="27" name="Freeform 27"/>
              <p:cNvSpPr/>
              <p:nvPr/>
            </p:nvSpPr>
            <p:spPr>
              <a:xfrm>
                <a:off x="12665890" y="4138297"/>
                <a:ext cx="1970132" cy="1290436"/>
              </a:xfrm>
              <a:custGeom>
                <a:avLst/>
                <a:gdLst/>
                <a:ahLst/>
                <a:cxnLst/>
                <a:rect l="l" t="t" r="r" b="b"/>
                <a:pathLst>
                  <a:path w="1970132" h="1290436">
                    <a:moveTo>
                      <a:pt x="0" y="0"/>
                    </a:moveTo>
                    <a:lnTo>
                      <a:pt x="1970131" y="0"/>
                    </a:lnTo>
                    <a:lnTo>
                      <a:pt x="1970131" y="1290436"/>
                    </a:lnTo>
                    <a:lnTo>
                      <a:pt x="0" y="1290436"/>
                    </a:lnTo>
                    <a:lnTo>
                      <a:pt x="0" y="0"/>
                    </a:lnTo>
                    <a:close/>
                  </a:path>
                </a:pathLst>
              </a:custGeom>
              <a:blipFill>
                <a:blip r:embed="rId15"/>
                <a:stretch>
                  <a:fillRect/>
                </a:stretch>
              </a:blipFill>
            </p:spPr>
            <p:txBody>
              <a:bodyPr/>
              <a:lstStyle/>
              <a:p>
                <a:endParaRPr lang="ja-JP" altLang="en-US"/>
              </a:p>
            </p:txBody>
          </p:sp>
          <p:sp>
            <p:nvSpPr>
              <p:cNvPr id="29" name="Freeform 29"/>
              <p:cNvSpPr/>
              <p:nvPr/>
            </p:nvSpPr>
            <p:spPr>
              <a:xfrm>
                <a:off x="1867327" y="4042488"/>
                <a:ext cx="1519255" cy="1378379"/>
              </a:xfrm>
              <a:custGeom>
                <a:avLst/>
                <a:gdLst/>
                <a:ahLst/>
                <a:cxnLst/>
                <a:rect l="l" t="t" r="r" b="b"/>
                <a:pathLst>
                  <a:path w="1519255" h="1378379">
                    <a:moveTo>
                      <a:pt x="0" y="0"/>
                    </a:moveTo>
                    <a:lnTo>
                      <a:pt x="1519255" y="0"/>
                    </a:lnTo>
                    <a:lnTo>
                      <a:pt x="1519255" y="1378378"/>
                    </a:lnTo>
                    <a:lnTo>
                      <a:pt x="0" y="13783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sp>
            <p:nvSpPr>
              <p:cNvPr id="31" name="TextBox 31"/>
              <p:cNvSpPr txBox="1"/>
              <p:nvPr/>
            </p:nvSpPr>
            <p:spPr>
              <a:xfrm>
                <a:off x="1437760" y="2472781"/>
                <a:ext cx="2676442" cy="542925"/>
              </a:xfrm>
              <a:prstGeom prst="rect">
                <a:avLst/>
              </a:prstGeom>
            </p:spPr>
            <p:txBody>
              <a:bodyPr lIns="0" tIns="0" rIns="0" bIns="0" rtlCol="0" anchor="t">
                <a:spAutoFit/>
              </a:bodyPr>
              <a:lstStyle/>
              <a:p>
                <a:pPr algn="ctr">
                  <a:lnSpc>
                    <a:spcPts val="4200"/>
                  </a:lnSpc>
                </a:pPr>
                <a:r>
                  <a:rPr lang="en-US" sz="3000" b="1">
                    <a:solidFill>
                      <a:srgbClr val="3B365F"/>
                    </a:solidFill>
                    <a:latin typeface="Rounded M+ Bold"/>
                    <a:ea typeface="Rounded M+ Bold"/>
                    <a:cs typeface="Rounded M+ Bold"/>
                    <a:sym typeface="Rounded M+ Bold"/>
                  </a:rPr>
                  <a:t>2~3年以上</a:t>
                </a:r>
              </a:p>
            </p:txBody>
          </p:sp>
          <p:sp>
            <p:nvSpPr>
              <p:cNvPr id="32" name="TextBox 32"/>
              <p:cNvSpPr txBox="1"/>
              <p:nvPr/>
            </p:nvSpPr>
            <p:spPr>
              <a:xfrm>
                <a:off x="4927782" y="2519178"/>
                <a:ext cx="2863467" cy="542925"/>
              </a:xfrm>
              <a:prstGeom prst="rect">
                <a:avLst/>
              </a:prstGeom>
            </p:spPr>
            <p:txBody>
              <a:bodyPr lIns="0" tIns="0" rIns="0" bIns="0" rtlCol="0" anchor="t">
                <a:spAutoFit/>
              </a:bodyPr>
              <a:lstStyle/>
              <a:p>
                <a:pPr algn="ctr">
                  <a:lnSpc>
                    <a:spcPts val="4200"/>
                  </a:lnSpc>
                </a:pPr>
                <a:r>
                  <a:rPr lang="en-US" sz="3000" b="1">
                    <a:solidFill>
                      <a:srgbClr val="3B365F"/>
                    </a:solidFill>
                    <a:latin typeface="Rounded M+ Bold"/>
                    <a:ea typeface="Rounded M+ Bold"/>
                    <a:cs typeface="Rounded M+ Bold"/>
                    <a:sym typeface="Rounded M+ Bold"/>
                  </a:rPr>
                  <a:t>3~5年</a:t>
                </a:r>
              </a:p>
            </p:txBody>
          </p:sp>
          <p:sp>
            <p:nvSpPr>
              <p:cNvPr id="33" name="TextBox 33"/>
              <p:cNvSpPr txBox="1"/>
              <p:nvPr/>
            </p:nvSpPr>
            <p:spPr>
              <a:xfrm>
                <a:off x="8604828" y="2505226"/>
                <a:ext cx="2647862" cy="542925"/>
              </a:xfrm>
              <a:prstGeom prst="rect">
                <a:avLst/>
              </a:prstGeom>
            </p:spPr>
            <p:txBody>
              <a:bodyPr lIns="0" tIns="0" rIns="0" bIns="0" rtlCol="0" anchor="t">
                <a:spAutoFit/>
              </a:bodyPr>
              <a:lstStyle/>
              <a:p>
                <a:pPr algn="ctr">
                  <a:lnSpc>
                    <a:spcPts val="4200"/>
                  </a:lnSpc>
                </a:pPr>
                <a:r>
                  <a:rPr lang="en-US" sz="3000" b="1">
                    <a:solidFill>
                      <a:srgbClr val="3B365F"/>
                    </a:solidFill>
                    <a:latin typeface="Rounded M+ Bold"/>
                    <a:ea typeface="Rounded M+ Bold"/>
                    <a:cs typeface="Rounded M+ Bold"/>
                    <a:sym typeface="Rounded M+ Bold"/>
                  </a:rPr>
                  <a:t>3~7年</a:t>
                </a:r>
              </a:p>
            </p:txBody>
          </p:sp>
          <p:sp>
            <p:nvSpPr>
              <p:cNvPr id="34" name="TextBox 34"/>
              <p:cNvSpPr txBox="1"/>
              <p:nvPr/>
            </p:nvSpPr>
            <p:spPr>
              <a:xfrm>
                <a:off x="12376081" y="2464589"/>
                <a:ext cx="2647862" cy="509883"/>
              </a:xfrm>
              <a:prstGeom prst="rect">
                <a:avLst/>
              </a:prstGeom>
            </p:spPr>
            <p:txBody>
              <a:bodyPr lIns="0" tIns="0" rIns="0" bIns="0" rtlCol="0" anchor="t">
                <a:spAutoFit/>
              </a:bodyPr>
              <a:lstStyle/>
              <a:p>
                <a:pPr algn="ctr">
                  <a:lnSpc>
                    <a:spcPts val="4200"/>
                  </a:lnSpc>
                </a:pPr>
                <a:r>
                  <a:rPr lang="ja-JP" altLang="en-US" sz="3000" b="1">
                    <a:solidFill>
                      <a:srgbClr val="3B365F"/>
                    </a:solidFill>
                    <a:latin typeface="Rounded M+ Bold"/>
                    <a:ea typeface="Rounded M+ Bold"/>
                    <a:cs typeface="Rounded M+ Bold"/>
                    <a:sym typeface="Rounded M+ Bold"/>
                  </a:rPr>
                  <a:t>約</a:t>
                </a:r>
                <a:r>
                  <a:rPr lang="en-US" sz="3000" b="1">
                    <a:solidFill>
                      <a:srgbClr val="3B365F"/>
                    </a:solidFill>
                    <a:latin typeface="Rounded M+ Bold"/>
                    <a:ea typeface="Rounded M+ Bold"/>
                    <a:cs typeface="Rounded M+ Bold"/>
                    <a:sym typeface="Rounded M+ Bold"/>
                  </a:rPr>
                  <a:t>1年</a:t>
                </a:r>
              </a:p>
            </p:txBody>
          </p:sp>
        </p:grpSp>
        <p:sp>
          <p:nvSpPr>
            <p:cNvPr id="39" name="TextBox 47">
              <a:extLst>
                <a:ext uri="{FF2B5EF4-FFF2-40B4-BE49-F238E27FC236}">
                  <a16:creationId xmlns:a16="http://schemas.microsoft.com/office/drawing/2014/main" id="{6CFEF66B-E328-83B1-3215-D91460F1C84B}"/>
                </a:ext>
              </a:extLst>
            </p:cNvPr>
            <p:cNvSpPr txBox="1"/>
            <p:nvPr/>
          </p:nvSpPr>
          <p:spPr>
            <a:xfrm>
              <a:off x="7795260" y="5593743"/>
              <a:ext cx="10671603" cy="35304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940"/>
                </a:lnSpc>
                <a:spcBef>
                  <a:spcPct val="0"/>
                </a:spcBef>
              </a:pPr>
              <a:r>
                <a:rPr lang="en-US" sz="2100" b="1">
                  <a:solidFill>
                    <a:srgbClr val="3B365F"/>
                  </a:solidFill>
                  <a:latin typeface="Rounded M+ Bold"/>
                  <a:ea typeface="Rounded M+ Bold"/>
                  <a:cs typeface="Rounded M+ Bold"/>
                  <a:sym typeface="Rounded M+ Bold"/>
                </a:rPr>
                <a:t>出典：製薬協ガイド2025（日本製薬工業協会 DATA BOOK 2025を基に作成）</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3" name="Freeform 3"/>
          <p:cNvSpPr/>
          <p:nvPr/>
        </p:nvSpPr>
        <p:spPr>
          <a:xfrm rot="-2386301">
            <a:off x="9989216" y="-328230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Freeform 2"/>
          <p:cNvSpPr/>
          <p:nvPr/>
        </p:nvSpPr>
        <p:spPr>
          <a:xfrm rot="5755965">
            <a:off x="-2596635" y="-6048276"/>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7" name="TextBox 7"/>
          <p:cNvSpPr txBox="1"/>
          <p:nvPr/>
        </p:nvSpPr>
        <p:spPr>
          <a:xfrm>
            <a:off x="2681159" y="1548010"/>
            <a:ext cx="12925682" cy="885627"/>
          </a:xfrm>
          <a:prstGeom prst="rect">
            <a:avLst/>
          </a:prstGeom>
        </p:spPr>
        <p:txBody>
          <a:bodyPr lIns="0" tIns="0" rIns="0" bIns="0" rtlCol="0" anchor="t">
            <a:spAutoFit/>
          </a:bodyPr>
          <a:lstStyle/>
          <a:p>
            <a:pPr algn="ctr">
              <a:lnSpc>
                <a:spcPts val="7279"/>
              </a:lnSpc>
            </a:pPr>
            <a:r>
              <a:rPr lang="en-US" altLang="ja-JP" sz="4800" b="1">
                <a:solidFill>
                  <a:srgbClr val="3B365F"/>
                </a:solidFill>
                <a:latin typeface="Rounded M+ Bold"/>
                <a:ea typeface="Rounded M+ Bold"/>
                <a:cs typeface="Rounded M+ Bold"/>
                <a:sym typeface="Rounded M+ Bold"/>
              </a:rPr>
              <a:t>Q1.</a:t>
            </a:r>
            <a:r>
              <a:rPr lang="en-US" sz="4800" b="1">
                <a:solidFill>
                  <a:srgbClr val="3B365F"/>
                </a:solidFill>
                <a:latin typeface="Rounded M+ Bold"/>
                <a:ea typeface="Rounded M+ Bold"/>
                <a:cs typeface="Rounded M+ Bold"/>
                <a:sym typeface="Rounded M+ Bold"/>
              </a:rPr>
              <a:t>「カプセル」と「錠剤」の違いは何？</a:t>
            </a:r>
          </a:p>
        </p:txBody>
      </p:sp>
      <p:sp>
        <p:nvSpPr>
          <p:cNvPr id="8" name="TextBox 8"/>
          <p:cNvSpPr txBox="1"/>
          <p:nvPr/>
        </p:nvSpPr>
        <p:spPr>
          <a:xfrm>
            <a:off x="2855505" y="344488"/>
            <a:ext cx="12576991" cy="1104661"/>
          </a:xfrm>
          <a:prstGeom prst="rect">
            <a:avLst/>
          </a:prstGeom>
        </p:spPr>
        <p:txBody>
          <a:bodyPr lIns="0" tIns="0" rIns="0" bIns="0" rtlCol="0" anchor="t">
            <a:spAutoFit/>
          </a:bodyPr>
          <a:lstStyle/>
          <a:p>
            <a:pPr algn="ctr">
              <a:lnSpc>
                <a:spcPts val="9100"/>
              </a:lnSpc>
            </a:pPr>
            <a:r>
              <a:rPr lang="ja-JP" altLang="en-US" sz="6500" b="1">
                <a:solidFill>
                  <a:srgbClr val="3B365F"/>
                </a:solidFill>
                <a:latin typeface="Rounded M+ Bold"/>
                <a:ea typeface="Rounded M+ Bold"/>
                <a:cs typeface="Rounded M+ Bold"/>
                <a:sym typeface="Rounded M+ Bold"/>
              </a:rPr>
              <a:t>おくすり</a:t>
            </a:r>
            <a:r>
              <a:rPr lang="en-US" sz="6500" b="1">
                <a:solidFill>
                  <a:srgbClr val="3B365F"/>
                </a:solidFill>
                <a:latin typeface="Rounded M+ Bold"/>
                <a:ea typeface="Rounded M+ Bold"/>
                <a:cs typeface="Rounded M+ Bold"/>
                <a:sym typeface="Rounded M+ Bold"/>
              </a:rPr>
              <a:t>ク</a:t>
            </a:r>
            <a:r>
              <a:rPr lang="ja-JP" altLang="en-US" sz="6500" b="1">
                <a:solidFill>
                  <a:srgbClr val="3B365F"/>
                </a:solidFill>
                <a:latin typeface="Rounded M+ Bold"/>
                <a:ea typeface="Rounded M+ Bold"/>
                <a:cs typeface="Rounded M+ Bold"/>
                <a:sym typeface="Rounded M+ Bold"/>
              </a:rPr>
              <a:t>イズ💊</a:t>
            </a:r>
            <a:endParaRPr lang="en-US" sz="6500" b="1">
              <a:solidFill>
                <a:srgbClr val="3B365F"/>
              </a:solidFill>
              <a:latin typeface="Rounded M+ Bold"/>
              <a:ea typeface="Rounded M+ Bold"/>
              <a:cs typeface="Rounded M+ Bold"/>
              <a:sym typeface="Rounded M+ Bold"/>
            </a:endParaRPr>
          </a:p>
        </p:txBody>
      </p:sp>
      <p:sp>
        <p:nvSpPr>
          <p:cNvPr id="5" name="Freeform 5"/>
          <p:cNvSpPr/>
          <p:nvPr/>
        </p:nvSpPr>
        <p:spPr>
          <a:xfrm>
            <a:off x="1638300" y="3042815"/>
            <a:ext cx="8900832" cy="1548000"/>
          </a:xfrm>
          <a:custGeom>
            <a:avLst/>
            <a:gdLst/>
            <a:ahLst/>
            <a:cxnLst/>
            <a:rect l="l" t="t" r="r" b="b"/>
            <a:pathLst>
              <a:path w="1634722" h="858335">
                <a:moveTo>
                  <a:pt x="62366" y="0"/>
                </a:moveTo>
                <a:lnTo>
                  <a:pt x="1572355" y="0"/>
                </a:lnTo>
                <a:cubicBezTo>
                  <a:pt x="1588896" y="0"/>
                  <a:pt x="1604759" y="6571"/>
                  <a:pt x="1616455" y="18267"/>
                </a:cubicBezTo>
                <a:cubicBezTo>
                  <a:pt x="1628151" y="29963"/>
                  <a:pt x="1634722" y="45826"/>
                  <a:pt x="1634722" y="62366"/>
                </a:cubicBezTo>
                <a:lnTo>
                  <a:pt x="1634722" y="795969"/>
                </a:lnTo>
                <a:cubicBezTo>
                  <a:pt x="1634722" y="812510"/>
                  <a:pt x="1628151" y="828373"/>
                  <a:pt x="1616455" y="840069"/>
                </a:cubicBezTo>
                <a:cubicBezTo>
                  <a:pt x="1604759" y="851764"/>
                  <a:pt x="1588896" y="858335"/>
                  <a:pt x="1572355" y="858335"/>
                </a:cubicBezTo>
                <a:lnTo>
                  <a:pt x="62366" y="858335"/>
                </a:lnTo>
                <a:cubicBezTo>
                  <a:pt x="45826" y="858335"/>
                  <a:pt x="29963" y="851764"/>
                  <a:pt x="18267" y="840069"/>
                </a:cubicBezTo>
                <a:cubicBezTo>
                  <a:pt x="6571" y="828373"/>
                  <a:pt x="0" y="812510"/>
                  <a:pt x="0" y="795969"/>
                </a:cubicBezTo>
                <a:lnTo>
                  <a:pt x="0" y="62366"/>
                </a:lnTo>
                <a:cubicBezTo>
                  <a:pt x="0" y="45826"/>
                  <a:pt x="6571" y="29963"/>
                  <a:pt x="18267" y="18267"/>
                </a:cubicBezTo>
                <a:cubicBezTo>
                  <a:pt x="29963" y="6571"/>
                  <a:pt x="45826" y="0"/>
                  <a:pt x="62366" y="0"/>
                </a:cubicBezTo>
                <a:close/>
              </a:path>
            </a:pathLst>
          </a:custGeom>
          <a:solidFill>
            <a:schemeClr val="tx2">
              <a:lumMod val="20000"/>
              <a:lumOff val="80000"/>
            </a:schemeClr>
          </a:solidFill>
        </p:spPr>
        <p:txBody>
          <a:bodyPr lIns="91440" tIns="45720" rIns="91440" bIns="45720" anchor="ctr"/>
          <a:lstStyle/>
          <a:p>
            <a:pPr marL="359410">
              <a:defRPr/>
            </a:pPr>
            <a:r>
              <a:rPr kumimoji="0" lang="en-US" altLang="ja-JP"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①</a:t>
            </a:r>
            <a:r>
              <a:rPr kumimoji="0" lang="ja-JP" altLang="en-US"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a:t>
            </a:r>
            <a:r>
              <a:rPr lang="ja-JP" altLang="en-US" sz="4650" b="1">
                <a:solidFill>
                  <a:srgbClr val="3B365F"/>
                </a:solidFill>
                <a:latin typeface="Rounded M+ Bold"/>
                <a:ea typeface="Rounded M+ Bold"/>
                <a:cs typeface="Rounded M+ Bold"/>
                <a:sym typeface="Rounded M+ Bold"/>
              </a:rPr>
              <a:t>     効果の強さ</a:t>
            </a:r>
            <a:endParaRPr lang="en-US"/>
          </a:p>
        </p:txBody>
      </p:sp>
      <p:sp>
        <p:nvSpPr>
          <p:cNvPr id="11" name="Freeform 11"/>
          <p:cNvSpPr/>
          <p:nvPr/>
        </p:nvSpPr>
        <p:spPr>
          <a:xfrm>
            <a:off x="1638300" y="7494709"/>
            <a:ext cx="8900832" cy="1548000"/>
          </a:xfrm>
          <a:custGeom>
            <a:avLst/>
            <a:gdLst/>
            <a:ahLst/>
            <a:cxnLst/>
            <a:rect l="l" t="t" r="r" b="b"/>
            <a:pathLst>
              <a:path w="1634722" h="858335">
                <a:moveTo>
                  <a:pt x="62366" y="0"/>
                </a:moveTo>
                <a:lnTo>
                  <a:pt x="1572355" y="0"/>
                </a:lnTo>
                <a:cubicBezTo>
                  <a:pt x="1588896" y="0"/>
                  <a:pt x="1604759" y="6571"/>
                  <a:pt x="1616455" y="18267"/>
                </a:cubicBezTo>
                <a:cubicBezTo>
                  <a:pt x="1628151" y="29963"/>
                  <a:pt x="1634722" y="45826"/>
                  <a:pt x="1634722" y="62366"/>
                </a:cubicBezTo>
                <a:lnTo>
                  <a:pt x="1634722" y="795969"/>
                </a:lnTo>
                <a:cubicBezTo>
                  <a:pt x="1634722" y="812510"/>
                  <a:pt x="1628151" y="828373"/>
                  <a:pt x="1616455" y="840069"/>
                </a:cubicBezTo>
                <a:cubicBezTo>
                  <a:pt x="1604759" y="851764"/>
                  <a:pt x="1588896" y="858335"/>
                  <a:pt x="1572355" y="858335"/>
                </a:cubicBezTo>
                <a:lnTo>
                  <a:pt x="62366" y="858335"/>
                </a:lnTo>
                <a:cubicBezTo>
                  <a:pt x="45826" y="858335"/>
                  <a:pt x="29963" y="851764"/>
                  <a:pt x="18267" y="840069"/>
                </a:cubicBezTo>
                <a:cubicBezTo>
                  <a:pt x="6571" y="828373"/>
                  <a:pt x="0" y="812510"/>
                  <a:pt x="0" y="795969"/>
                </a:cubicBezTo>
                <a:lnTo>
                  <a:pt x="0" y="62366"/>
                </a:lnTo>
                <a:cubicBezTo>
                  <a:pt x="0" y="45826"/>
                  <a:pt x="6571" y="29963"/>
                  <a:pt x="18267" y="18267"/>
                </a:cubicBezTo>
                <a:cubicBezTo>
                  <a:pt x="29963" y="6571"/>
                  <a:pt x="45826" y="0"/>
                  <a:pt x="62366" y="0"/>
                </a:cubicBezTo>
                <a:close/>
              </a:path>
            </a:pathLst>
          </a:custGeom>
          <a:solidFill>
            <a:schemeClr val="tx2">
              <a:lumMod val="20000"/>
              <a:lumOff val="80000"/>
            </a:schemeClr>
          </a:solidFill>
        </p:spPr>
        <p:txBody>
          <a:bodyPr lIns="91440" tIns="45720" rIns="91440" bIns="45720" anchor="ctr"/>
          <a:lstStyle/>
          <a:p>
            <a:pPr marL="359410">
              <a:defRPr/>
            </a:pPr>
            <a:r>
              <a:rPr kumimoji="0" lang="en-US" altLang="ja-JP"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③</a:t>
            </a:r>
            <a:r>
              <a:rPr kumimoji="0" lang="ja-JP" altLang="en-US"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a:t>
            </a:r>
            <a:r>
              <a:rPr kumimoji="0" lang="ja-JP" altLang="en-US" sz="4650" b="1" i="0" u="none" strike="noStrike" kern="1200" cap="none" spc="0" normalizeH="0" noProof="0">
                <a:ln>
                  <a:noFill/>
                </a:ln>
                <a:solidFill>
                  <a:srgbClr val="3B365F"/>
                </a:solidFill>
                <a:effectLst/>
                <a:uLnTx/>
                <a:uFillTx/>
                <a:latin typeface="Rounded M+ Bold"/>
                <a:ea typeface="Rounded M+ Bold"/>
                <a:cs typeface="Rounded M+ Bold"/>
                <a:sym typeface="Rounded M+ Bold"/>
              </a:rPr>
              <a:t> </a:t>
            </a:r>
            <a:r>
              <a:rPr lang="ja-JP" altLang="en-US" sz="4650" b="1">
                <a:solidFill>
                  <a:srgbClr val="3B365F"/>
                </a:solidFill>
                <a:latin typeface="Rounded M+ Bold"/>
                <a:ea typeface="Rounded M+ Bold"/>
                <a:cs typeface="Rounded M+ Bold"/>
                <a:sym typeface="Rounded M+ Bold"/>
              </a:rPr>
              <a:t>　         色</a:t>
            </a:r>
            <a:endParaRPr lang="en-US" altLang="ja-JP" sz="4650" b="1" i="0" u="none" strike="noStrike" kern="1200" cap="none" spc="0" normalizeH="0" baseline="0" noProof="0">
              <a:ln>
                <a:noFill/>
              </a:ln>
              <a:solidFill>
                <a:srgbClr val="3B365F"/>
              </a:solidFill>
              <a:effectLst/>
              <a:uLnTx/>
              <a:uFillTx/>
              <a:latin typeface="Rounded M+ Bold"/>
              <a:ea typeface="Rounded M+ Bold"/>
              <a:cs typeface="Rounded M+ Bold"/>
            </a:endParaRPr>
          </a:p>
        </p:txBody>
      </p:sp>
      <p:sp>
        <p:nvSpPr>
          <p:cNvPr id="14" name="Freeform 14"/>
          <p:cNvSpPr/>
          <p:nvPr/>
        </p:nvSpPr>
        <p:spPr>
          <a:xfrm>
            <a:off x="1634542" y="5285571"/>
            <a:ext cx="8900832" cy="1548000"/>
          </a:xfrm>
          <a:custGeom>
            <a:avLst/>
            <a:gdLst/>
            <a:ahLst/>
            <a:cxnLst/>
            <a:rect l="l" t="t" r="r" b="b"/>
            <a:pathLst>
              <a:path w="1634722" h="858335">
                <a:moveTo>
                  <a:pt x="62366" y="0"/>
                </a:moveTo>
                <a:lnTo>
                  <a:pt x="1572355" y="0"/>
                </a:lnTo>
                <a:cubicBezTo>
                  <a:pt x="1588896" y="0"/>
                  <a:pt x="1604759" y="6571"/>
                  <a:pt x="1616455" y="18267"/>
                </a:cubicBezTo>
                <a:cubicBezTo>
                  <a:pt x="1628151" y="29963"/>
                  <a:pt x="1634722" y="45826"/>
                  <a:pt x="1634722" y="62366"/>
                </a:cubicBezTo>
                <a:lnTo>
                  <a:pt x="1634722" y="795969"/>
                </a:lnTo>
                <a:cubicBezTo>
                  <a:pt x="1634722" y="812510"/>
                  <a:pt x="1628151" y="828373"/>
                  <a:pt x="1616455" y="840069"/>
                </a:cubicBezTo>
                <a:cubicBezTo>
                  <a:pt x="1604759" y="851764"/>
                  <a:pt x="1588896" y="858335"/>
                  <a:pt x="1572355" y="858335"/>
                </a:cubicBezTo>
                <a:lnTo>
                  <a:pt x="62366" y="858335"/>
                </a:lnTo>
                <a:cubicBezTo>
                  <a:pt x="45826" y="858335"/>
                  <a:pt x="29963" y="851764"/>
                  <a:pt x="18267" y="840069"/>
                </a:cubicBezTo>
                <a:cubicBezTo>
                  <a:pt x="6571" y="828373"/>
                  <a:pt x="0" y="812510"/>
                  <a:pt x="0" y="795969"/>
                </a:cubicBezTo>
                <a:lnTo>
                  <a:pt x="0" y="62366"/>
                </a:lnTo>
                <a:cubicBezTo>
                  <a:pt x="0" y="45826"/>
                  <a:pt x="6571" y="29963"/>
                  <a:pt x="18267" y="18267"/>
                </a:cubicBezTo>
                <a:cubicBezTo>
                  <a:pt x="29963" y="6571"/>
                  <a:pt x="45826" y="0"/>
                  <a:pt x="62366" y="0"/>
                </a:cubicBezTo>
                <a:close/>
              </a:path>
            </a:pathLst>
          </a:custGeom>
          <a:solidFill>
            <a:schemeClr val="tx2">
              <a:lumMod val="20000"/>
              <a:lumOff val="80000"/>
            </a:schemeClr>
          </a:solidFill>
        </p:spPr>
        <p:txBody>
          <a:bodyPr lIns="91440" tIns="45720" rIns="91440" bIns="45720" anchor="ctr"/>
          <a:lstStyle/>
          <a:p>
            <a:pPr marL="359410">
              <a:defRPr/>
            </a:pPr>
            <a:r>
              <a:rPr kumimoji="0" lang="en-US" altLang="ja-JP"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②</a:t>
            </a:r>
            <a:r>
              <a:rPr lang="ja-JP" altLang="en-US" sz="4650" b="1">
                <a:solidFill>
                  <a:srgbClr val="3B365F"/>
                </a:solidFill>
                <a:latin typeface="Rounded M+ Bold"/>
                <a:ea typeface="Rounded M+ Bold"/>
                <a:cs typeface="Rounded M+ Bold"/>
                <a:sym typeface="Rounded M+ Bold"/>
              </a:rPr>
              <a:t>　　         作り方</a:t>
            </a:r>
            <a:endParaRPr lang="en-US" altLang="ja-JP" sz="4650" b="1" i="0" u="none" strike="noStrike" kern="1200" cap="none" spc="0" normalizeH="0" baseline="0" noProof="0">
              <a:ln>
                <a:noFill/>
              </a:ln>
              <a:solidFill>
                <a:srgbClr val="3B365F"/>
              </a:solidFill>
              <a:effectLst/>
              <a:uLnTx/>
              <a:uFillTx/>
              <a:latin typeface="Rounded M+ Bold"/>
              <a:ea typeface="Rounded M+ Bold"/>
              <a:cs typeface="Rounded M+ Bold"/>
            </a:endParaRPr>
          </a:p>
        </p:txBody>
      </p:sp>
      <p:sp>
        <p:nvSpPr>
          <p:cNvPr id="19" name="TextBox 6">
            <a:extLst>
              <a:ext uri="{FF2B5EF4-FFF2-40B4-BE49-F238E27FC236}">
                <a16:creationId xmlns:a16="http://schemas.microsoft.com/office/drawing/2014/main" id="{80F71A48-4ECC-C7D1-A13D-CDA51EC51581}"/>
              </a:ext>
            </a:extLst>
          </p:cNvPr>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a:t>
            </a:r>
          </a:p>
        </p:txBody>
      </p:sp>
      <p:sp>
        <p:nvSpPr>
          <p:cNvPr id="20" name="テキスト ボックス 19">
            <a:extLst>
              <a:ext uri="{FF2B5EF4-FFF2-40B4-BE49-F238E27FC236}">
                <a16:creationId xmlns:a16="http://schemas.microsoft.com/office/drawing/2014/main" id="{60554096-3099-616E-6827-810D88349F2F}"/>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grpSp>
        <p:nvGrpSpPr>
          <p:cNvPr id="16" name="グループ化 15">
            <a:extLst>
              <a:ext uri="{FF2B5EF4-FFF2-40B4-BE49-F238E27FC236}">
                <a16:creationId xmlns:a16="http://schemas.microsoft.com/office/drawing/2014/main" id="{1389457F-04A3-4C82-A5B9-7CB726005462}"/>
              </a:ext>
            </a:extLst>
          </p:cNvPr>
          <p:cNvGrpSpPr/>
          <p:nvPr/>
        </p:nvGrpSpPr>
        <p:grpSpPr>
          <a:xfrm>
            <a:off x="11042649" y="3047784"/>
            <a:ext cx="5652972" cy="5970330"/>
            <a:chOff x="7066689" y="5131567"/>
            <a:chExt cx="7970825" cy="5627586"/>
          </a:xfrm>
        </p:grpSpPr>
        <p:sp>
          <p:nvSpPr>
            <p:cNvPr id="9" name="正方形/長方形 8">
              <a:extLst>
                <a:ext uri="{FF2B5EF4-FFF2-40B4-BE49-F238E27FC236}">
                  <a16:creationId xmlns:a16="http://schemas.microsoft.com/office/drawing/2014/main" id="{4F2C0DFC-00AA-EE70-6644-3EB4DA744D86}"/>
                </a:ext>
              </a:extLst>
            </p:cNvPr>
            <p:cNvSpPr/>
            <p:nvPr/>
          </p:nvSpPr>
          <p:spPr>
            <a:xfrm>
              <a:off x="7066689" y="5131567"/>
              <a:ext cx="7970825" cy="56275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1FF2B9B-AEA7-533B-E6F9-0C632E7CFD44}"/>
                </a:ext>
              </a:extLst>
            </p:cNvPr>
            <p:cNvPicPr>
              <a:picLocks noChangeAspect="1"/>
            </p:cNvPicPr>
            <p:nvPr/>
          </p:nvPicPr>
          <p:blipFill>
            <a:blip r:embed="rId5"/>
            <a:stretch>
              <a:fillRect/>
            </a:stretch>
          </p:blipFill>
          <p:spPr>
            <a:xfrm>
              <a:off x="10792965" y="8285919"/>
              <a:ext cx="3243462" cy="1764799"/>
            </a:xfrm>
            <a:prstGeom prst="rect">
              <a:avLst/>
            </a:prstGeom>
          </p:spPr>
        </p:pic>
        <p:pic>
          <p:nvPicPr>
            <p:cNvPr id="6" name="図 5">
              <a:extLst>
                <a:ext uri="{FF2B5EF4-FFF2-40B4-BE49-F238E27FC236}">
                  <a16:creationId xmlns:a16="http://schemas.microsoft.com/office/drawing/2014/main" id="{6F16B9C7-29C6-8230-196B-F978696E4FA4}"/>
                </a:ext>
              </a:extLst>
            </p:cNvPr>
            <p:cNvPicPr>
              <a:picLocks noChangeAspect="1"/>
            </p:cNvPicPr>
            <p:nvPr/>
          </p:nvPicPr>
          <p:blipFill>
            <a:blip r:embed="rId6"/>
            <a:stretch>
              <a:fillRect/>
            </a:stretch>
          </p:blipFill>
          <p:spPr>
            <a:xfrm rot="20526579">
              <a:off x="10856432" y="5820319"/>
              <a:ext cx="2901894" cy="1894168"/>
            </a:xfrm>
            <a:prstGeom prst="rect">
              <a:avLst/>
            </a:prstGeom>
          </p:spPr>
        </p:pic>
        <p:sp>
          <p:nvSpPr>
            <p:cNvPr id="12" name="テキスト ボックス 11">
              <a:extLst>
                <a:ext uri="{FF2B5EF4-FFF2-40B4-BE49-F238E27FC236}">
                  <a16:creationId xmlns:a16="http://schemas.microsoft.com/office/drawing/2014/main" id="{4241930C-517F-FCFD-5C95-F38EA04EE4DF}"/>
                </a:ext>
              </a:extLst>
            </p:cNvPr>
            <p:cNvSpPr txBox="1"/>
            <p:nvPr/>
          </p:nvSpPr>
          <p:spPr>
            <a:xfrm>
              <a:off x="7389645" y="6587273"/>
              <a:ext cx="3185854" cy="609226"/>
            </a:xfrm>
            <a:prstGeom prst="rect">
              <a:avLst/>
            </a:prstGeom>
            <a:noFill/>
          </p:spPr>
          <p:txBody>
            <a:bodyPr wrap="square">
              <a:spAutoFit/>
            </a:bodyPr>
            <a:lstStyle/>
            <a:p>
              <a:pPr algn="ctr"/>
              <a:r>
                <a:rPr lang="en-US" altLang="ja-JP" sz="3600" b="1" err="1">
                  <a:solidFill>
                    <a:srgbClr val="3B365F"/>
                  </a:solidFill>
                  <a:latin typeface="Rounded M+ Bold"/>
                  <a:ea typeface="Rounded M+ Bold"/>
                  <a:cs typeface="Rounded M+ Bold"/>
                  <a:sym typeface="Rounded M+ Bold"/>
                </a:rPr>
                <a:t>カプセル</a:t>
              </a:r>
              <a:endParaRPr lang="ja-JP" altLang="en-US" sz="3600"/>
            </a:p>
          </p:txBody>
        </p:sp>
        <p:sp>
          <p:nvSpPr>
            <p:cNvPr id="13" name="テキスト ボックス 12">
              <a:extLst>
                <a:ext uri="{FF2B5EF4-FFF2-40B4-BE49-F238E27FC236}">
                  <a16:creationId xmlns:a16="http://schemas.microsoft.com/office/drawing/2014/main" id="{1C58A501-D199-B8F5-8720-29586980299C}"/>
                </a:ext>
              </a:extLst>
            </p:cNvPr>
            <p:cNvSpPr txBox="1"/>
            <p:nvPr/>
          </p:nvSpPr>
          <p:spPr>
            <a:xfrm>
              <a:off x="7871013" y="8997472"/>
              <a:ext cx="2261522" cy="646331"/>
            </a:xfrm>
            <a:prstGeom prst="rect">
              <a:avLst/>
            </a:prstGeom>
            <a:noFill/>
          </p:spPr>
          <p:txBody>
            <a:bodyPr wrap="square">
              <a:spAutoFit/>
            </a:bodyPr>
            <a:lstStyle/>
            <a:p>
              <a:pPr algn="ctr"/>
              <a:r>
                <a:rPr lang="ja-JP" altLang="en-US" sz="3600" b="1">
                  <a:solidFill>
                    <a:srgbClr val="3B365F"/>
                  </a:solidFill>
                  <a:latin typeface="Rounded M+ Bold"/>
                  <a:ea typeface="Rounded M+ Bold"/>
                  <a:cs typeface="Rounded M+ Bold"/>
                  <a:sym typeface="Rounded M+ Bold"/>
                </a:rPr>
                <a:t>錠剤</a:t>
              </a:r>
              <a:endParaRPr lang="ja-JP" altLang="en-US" sz="3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55E5B717-0917-3EE7-1B9F-2C51B68C9938}"/>
              </a:ext>
            </a:extLst>
          </p:cNvPr>
          <p:cNvSpPr/>
          <p:nvPr/>
        </p:nvSpPr>
        <p:spPr>
          <a:xfrm rot="21158662" flipH="1">
            <a:off x="1880290" y="591089"/>
            <a:ext cx="14511865" cy="9272146"/>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6" name="Freeform 6"/>
          <p:cNvSpPr/>
          <p:nvPr/>
        </p:nvSpPr>
        <p:spPr>
          <a:xfrm rot="5755965">
            <a:off x="-1634608" y="1129525"/>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7" name="Freeform 7"/>
          <p:cNvSpPr/>
          <p:nvPr/>
        </p:nvSpPr>
        <p:spPr>
          <a:xfrm rot="-591004">
            <a:off x="10361941" y="2415559"/>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3" name="TextBox 3"/>
          <p:cNvSpPr txBox="1"/>
          <p:nvPr/>
        </p:nvSpPr>
        <p:spPr>
          <a:xfrm>
            <a:off x="3354231" y="422469"/>
            <a:ext cx="11579537" cy="934679"/>
          </a:xfrm>
          <a:prstGeom prst="rect">
            <a:avLst/>
          </a:prstGeom>
        </p:spPr>
        <p:txBody>
          <a:bodyPr wrap="square" lIns="0" tIns="0" rIns="0" bIns="0" rtlCol="0" anchor="t">
            <a:spAutoFit/>
          </a:bodyPr>
          <a:lstStyle/>
          <a:p>
            <a:pPr algn="ctr">
              <a:lnSpc>
                <a:spcPts val="7699"/>
              </a:lnSpc>
              <a:spcBef>
                <a:spcPct val="0"/>
              </a:spcBef>
            </a:pPr>
            <a:r>
              <a:rPr lang="ja-JP" altLang="en-US" sz="5450" b="1">
                <a:solidFill>
                  <a:srgbClr val="3B365F"/>
                </a:solidFill>
                <a:latin typeface="Rounded M+ Bold"/>
                <a:ea typeface="Rounded M+ Bold"/>
                <a:cs typeface="Rounded M+ Bold"/>
                <a:sym typeface="Rounded M+ Bold"/>
              </a:rPr>
              <a:t>どうして中高生が知っておくべき</a:t>
            </a:r>
            <a:r>
              <a:rPr lang="en-US" sz="5450" b="1">
                <a:solidFill>
                  <a:srgbClr val="3B365F"/>
                </a:solidFill>
                <a:latin typeface="Rounded M+ Bold"/>
                <a:ea typeface="Rounded M+ Bold"/>
                <a:cs typeface="Rounded M+ Bold"/>
                <a:sym typeface="Rounded M+ Bold"/>
              </a:rPr>
              <a:t>？</a:t>
            </a:r>
          </a:p>
        </p:txBody>
      </p:sp>
      <p:sp>
        <p:nvSpPr>
          <p:cNvPr id="4" name="TextBox 4"/>
          <p:cNvSpPr txBox="1"/>
          <p:nvPr/>
        </p:nvSpPr>
        <p:spPr>
          <a:xfrm>
            <a:off x="17171994" y="9201150"/>
            <a:ext cx="327013"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20</a:t>
            </a:r>
          </a:p>
        </p:txBody>
      </p:sp>
      <p:sp>
        <p:nvSpPr>
          <p:cNvPr id="8" name="Freeform 8"/>
          <p:cNvSpPr/>
          <p:nvPr/>
        </p:nvSpPr>
        <p:spPr>
          <a:xfrm>
            <a:off x="538390" y="257550"/>
            <a:ext cx="1828678" cy="1399770"/>
          </a:xfrm>
          <a:custGeom>
            <a:avLst/>
            <a:gdLst/>
            <a:ahLst/>
            <a:cxnLst/>
            <a:rect l="l" t="t" r="r" b="b"/>
            <a:pathLst>
              <a:path w="1828678" h="1399770">
                <a:moveTo>
                  <a:pt x="0" y="0"/>
                </a:moveTo>
                <a:lnTo>
                  <a:pt x="1828678" y="0"/>
                </a:lnTo>
                <a:lnTo>
                  <a:pt x="1828678" y="1399770"/>
                </a:lnTo>
                <a:lnTo>
                  <a:pt x="0" y="1399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9" name="Freeform 9"/>
          <p:cNvSpPr/>
          <p:nvPr/>
        </p:nvSpPr>
        <p:spPr>
          <a:xfrm>
            <a:off x="-755028" y="1336177"/>
            <a:ext cx="3778768" cy="3807323"/>
          </a:xfrm>
          <a:custGeom>
            <a:avLst/>
            <a:gdLst/>
            <a:ahLst/>
            <a:cxnLst/>
            <a:rect l="l" t="t" r="r" b="b"/>
            <a:pathLst>
              <a:path w="3778768" h="3807323">
                <a:moveTo>
                  <a:pt x="0" y="0"/>
                </a:moveTo>
                <a:lnTo>
                  <a:pt x="3778768" y="0"/>
                </a:lnTo>
                <a:lnTo>
                  <a:pt x="3778768" y="3807323"/>
                </a:lnTo>
                <a:lnTo>
                  <a:pt x="0" y="3807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10" name="Freeform 10"/>
          <p:cNvSpPr/>
          <p:nvPr/>
        </p:nvSpPr>
        <p:spPr>
          <a:xfrm rot="-1008282" flipH="1">
            <a:off x="15785824" y="2185034"/>
            <a:ext cx="2659752" cy="3491322"/>
          </a:xfrm>
          <a:custGeom>
            <a:avLst/>
            <a:gdLst/>
            <a:ahLst/>
            <a:cxnLst/>
            <a:rect l="l" t="t" r="r" b="b"/>
            <a:pathLst>
              <a:path w="2659752" h="3491322">
                <a:moveTo>
                  <a:pt x="2659753" y="0"/>
                </a:moveTo>
                <a:lnTo>
                  <a:pt x="0" y="0"/>
                </a:lnTo>
                <a:lnTo>
                  <a:pt x="0" y="3491322"/>
                </a:lnTo>
                <a:lnTo>
                  <a:pt x="2659753" y="3491322"/>
                </a:lnTo>
                <a:lnTo>
                  <a:pt x="265975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sp>
        <p:nvSpPr>
          <p:cNvPr id="11" name="Freeform 11"/>
          <p:cNvSpPr/>
          <p:nvPr/>
        </p:nvSpPr>
        <p:spPr>
          <a:xfrm>
            <a:off x="15412853" y="-367037"/>
            <a:ext cx="3692894" cy="2316452"/>
          </a:xfrm>
          <a:custGeom>
            <a:avLst/>
            <a:gdLst/>
            <a:ahLst/>
            <a:cxnLst/>
            <a:rect l="l" t="t" r="r" b="b"/>
            <a:pathLst>
              <a:path w="3692894" h="2316452">
                <a:moveTo>
                  <a:pt x="0" y="0"/>
                </a:moveTo>
                <a:lnTo>
                  <a:pt x="3692894" y="0"/>
                </a:lnTo>
                <a:lnTo>
                  <a:pt x="3692894" y="2316451"/>
                </a:lnTo>
                <a:lnTo>
                  <a:pt x="0" y="23164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sp>
        <p:nvSpPr>
          <p:cNvPr id="12" name="Freeform 12"/>
          <p:cNvSpPr/>
          <p:nvPr/>
        </p:nvSpPr>
        <p:spPr>
          <a:xfrm>
            <a:off x="1213263" y="6017011"/>
            <a:ext cx="3531385" cy="3815463"/>
          </a:xfrm>
          <a:custGeom>
            <a:avLst/>
            <a:gdLst/>
            <a:ahLst/>
            <a:cxnLst/>
            <a:rect l="l" t="t" r="r" b="b"/>
            <a:pathLst>
              <a:path w="3531385" h="3815463">
                <a:moveTo>
                  <a:pt x="0" y="0"/>
                </a:moveTo>
                <a:lnTo>
                  <a:pt x="3531386" y="0"/>
                </a:lnTo>
                <a:lnTo>
                  <a:pt x="3531386" y="3815463"/>
                </a:lnTo>
                <a:lnTo>
                  <a:pt x="0" y="38154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ja-JP" altLang="en-US"/>
          </a:p>
        </p:txBody>
      </p:sp>
      <p:sp>
        <p:nvSpPr>
          <p:cNvPr id="13" name="Freeform 13"/>
          <p:cNvSpPr/>
          <p:nvPr/>
        </p:nvSpPr>
        <p:spPr>
          <a:xfrm flipH="1">
            <a:off x="13779107" y="6197367"/>
            <a:ext cx="3531385" cy="3815463"/>
          </a:xfrm>
          <a:custGeom>
            <a:avLst/>
            <a:gdLst/>
            <a:ahLst/>
            <a:cxnLst/>
            <a:rect l="l" t="t" r="r" b="b"/>
            <a:pathLst>
              <a:path w="3531385" h="3815463">
                <a:moveTo>
                  <a:pt x="3531386" y="0"/>
                </a:moveTo>
                <a:lnTo>
                  <a:pt x="0" y="0"/>
                </a:lnTo>
                <a:lnTo>
                  <a:pt x="0" y="3815464"/>
                </a:lnTo>
                <a:lnTo>
                  <a:pt x="3531386" y="3815464"/>
                </a:lnTo>
                <a:lnTo>
                  <a:pt x="3531386"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ja-JP" altLang="en-US"/>
          </a:p>
        </p:txBody>
      </p:sp>
      <p:sp>
        <p:nvSpPr>
          <p:cNvPr id="5" name="TextBox 5"/>
          <p:cNvSpPr txBox="1"/>
          <p:nvPr/>
        </p:nvSpPr>
        <p:spPr>
          <a:xfrm>
            <a:off x="2787240" y="3930695"/>
            <a:ext cx="12801600" cy="2609817"/>
          </a:xfrm>
          <a:prstGeom prst="rect">
            <a:avLst/>
          </a:prstGeom>
        </p:spPr>
        <p:txBody>
          <a:bodyPr wrap="square" lIns="0" tIns="0" rIns="0" bIns="0" rtlCol="0" anchor="t">
            <a:spAutoFit/>
          </a:bodyPr>
          <a:lstStyle/>
          <a:p>
            <a:pPr algn="ctr">
              <a:lnSpc>
                <a:spcPct val="150000"/>
              </a:lnSpc>
            </a:pPr>
            <a:r>
              <a:rPr lang="ja-JP" altLang="en-US" sz="4400">
                <a:solidFill>
                  <a:srgbClr val="3B365F"/>
                </a:solidFill>
                <a:latin typeface="Rounded M+ Bold"/>
                <a:ea typeface="Rounded M+ Bold"/>
                <a:cs typeface="Rounded M+ Bold"/>
                <a:sym typeface="Rounded M+ Bold"/>
              </a:rPr>
              <a:t>中高生の今</a:t>
            </a:r>
            <a:r>
              <a:rPr lang="ja-JP" altLang="en-US" sz="3200">
                <a:solidFill>
                  <a:srgbClr val="3B365F"/>
                </a:solidFill>
                <a:latin typeface="Rounded M+ Bold"/>
                <a:ea typeface="Rounded M+ Bold"/>
                <a:cs typeface="Rounded M+ Bold"/>
                <a:sym typeface="Rounded M+ Bold"/>
              </a:rPr>
              <a:t>だからこそ</a:t>
            </a:r>
            <a:r>
              <a:rPr lang="en-US" sz="3200">
                <a:solidFill>
                  <a:srgbClr val="3B365F"/>
                </a:solidFill>
                <a:latin typeface="Rounded M+ Bold"/>
                <a:ea typeface="Rounded M+ Bold"/>
                <a:cs typeface="Rounded M+ Bold"/>
                <a:sym typeface="Rounded M+ Bold"/>
              </a:rPr>
              <a:t>、</a:t>
            </a:r>
            <a:r>
              <a:rPr lang="en-US" sz="4000">
                <a:solidFill>
                  <a:srgbClr val="3B365F"/>
                </a:solidFill>
                <a:latin typeface="Rounded M+ Bold"/>
                <a:ea typeface="Rounded M+ Bold"/>
                <a:cs typeface="Rounded M+ Bold"/>
                <a:sym typeface="Rounded M+ Bold"/>
              </a:rPr>
              <a:t>「</a:t>
            </a:r>
            <a:r>
              <a:rPr lang="en-US" sz="4400" err="1">
                <a:solidFill>
                  <a:srgbClr val="3B365F"/>
                </a:solidFill>
                <a:latin typeface="Rounded M+ Bold"/>
                <a:ea typeface="Rounded M+ Bold"/>
                <a:cs typeface="Rounded M+ Bold"/>
                <a:sym typeface="Rounded M+ Bold"/>
              </a:rPr>
              <a:t>無関心</a:t>
            </a:r>
            <a:r>
              <a:rPr lang="en-US" sz="4000" err="1">
                <a:solidFill>
                  <a:srgbClr val="3B365F"/>
                </a:solidFill>
                <a:latin typeface="Rounded M+ Bold"/>
                <a:ea typeface="Rounded M+ Bold"/>
                <a:cs typeface="Rounded M+ Bold"/>
                <a:sym typeface="Rounded M+ Bold"/>
              </a:rPr>
              <a:t>」</a:t>
            </a:r>
            <a:r>
              <a:rPr lang="en-US" sz="3200" err="1">
                <a:solidFill>
                  <a:srgbClr val="3B365F"/>
                </a:solidFill>
                <a:latin typeface="Rounded M+ Bold"/>
                <a:ea typeface="Rounded M+ Bold"/>
                <a:cs typeface="Rounded M+ Bold"/>
                <a:sym typeface="Rounded M+ Bold"/>
              </a:rPr>
              <a:t>を選ばないでほしい</a:t>
            </a:r>
            <a:endParaRPr lang="en-US" sz="3600">
              <a:solidFill>
                <a:srgbClr val="3B365F"/>
              </a:solidFill>
              <a:latin typeface="Rounded M+ Bold"/>
              <a:ea typeface="Rounded M+ Bold"/>
              <a:cs typeface="Rounded M+ Bold"/>
              <a:sym typeface="Rounded M+ Bold"/>
            </a:endParaRPr>
          </a:p>
          <a:p>
            <a:pPr algn="ctr"/>
            <a:r>
              <a:rPr lang="ja-JP" altLang="en-US" sz="3600">
                <a:solidFill>
                  <a:srgbClr val="3B365F"/>
                </a:solidFill>
                <a:latin typeface="Rounded M+ Bold"/>
                <a:ea typeface="Rounded M+ Bold"/>
                <a:cs typeface="Rounded M+ Bold"/>
                <a:sym typeface="Rounded M+ Bold"/>
              </a:rPr>
              <a:t>自分の</a:t>
            </a:r>
            <a:r>
              <a:rPr lang="ja-JP" altLang="en-US" sz="4400">
                <a:solidFill>
                  <a:srgbClr val="3B365F"/>
                </a:solidFill>
                <a:latin typeface="Rounded M+ Bold"/>
                <a:ea typeface="Rounded M+ Bold"/>
                <a:cs typeface="Rounded M+ Bold"/>
                <a:sym typeface="Rounded M+ Bold"/>
              </a:rPr>
              <a:t>知識</a:t>
            </a:r>
            <a:r>
              <a:rPr lang="ja-JP" altLang="en-US" sz="3600">
                <a:solidFill>
                  <a:srgbClr val="3B365F"/>
                </a:solidFill>
                <a:latin typeface="Rounded M+ Bold"/>
                <a:ea typeface="Rounded M+ Bold"/>
                <a:cs typeface="Rounded M+ Bold"/>
                <a:sym typeface="Rounded M+ Bold"/>
              </a:rPr>
              <a:t>を生かして</a:t>
            </a:r>
            <a:r>
              <a:rPr lang="ja-JP" altLang="en-US" sz="4400">
                <a:solidFill>
                  <a:srgbClr val="3B365F"/>
                </a:solidFill>
                <a:latin typeface="Rounded M+ Bold"/>
                <a:ea typeface="Rounded M+ Bold"/>
                <a:cs typeface="Rounded M+ Bold"/>
                <a:sym typeface="Rounded M+ Bold"/>
              </a:rPr>
              <a:t>行動</a:t>
            </a:r>
            <a:r>
              <a:rPr lang="ja-JP" altLang="en-US" sz="3600">
                <a:solidFill>
                  <a:srgbClr val="3B365F"/>
                </a:solidFill>
                <a:latin typeface="Rounded M+ Bold"/>
                <a:ea typeface="Rounded M+ Bold"/>
                <a:cs typeface="Rounded M+ Bold"/>
                <a:sym typeface="Rounded M+ Bold"/>
              </a:rPr>
              <a:t>しよう</a:t>
            </a:r>
            <a:r>
              <a:rPr lang="en-US" sz="3600">
                <a:solidFill>
                  <a:srgbClr val="3B365F"/>
                </a:solidFill>
                <a:latin typeface="Rounded M+ Bold"/>
                <a:ea typeface="Rounded M+ Bold"/>
                <a:cs typeface="Rounded M+ Bold"/>
                <a:sym typeface="Rounded M+ Bold"/>
              </a:rPr>
              <a:t>！</a:t>
            </a:r>
            <a:endParaRPr lang="en-US"/>
          </a:p>
          <a:p>
            <a:pPr algn="ctr">
              <a:lnSpc>
                <a:spcPct val="150000"/>
              </a:lnSpc>
              <a:spcBef>
                <a:spcPct val="0"/>
              </a:spcBef>
            </a:pPr>
            <a:r>
              <a:rPr lang="en-US" sz="3200" err="1">
                <a:solidFill>
                  <a:srgbClr val="3B365F"/>
                </a:solidFill>
                <a:latin typeface="Rounded M+ Bold"/>
                <a:ea typeface="Rounded M+ Bold"/>
                <a:cs typeface="Rounded M+ Bold"/>
                <a:sym typeface="Rounded M+ Bold"/>
              </a:rPr>
              <a:t>あなたの</a:t>
            </a:r>
            <a:r>
              <a:rPr lang="ja-JP" altLang="en-US" sz="3200">
                <a:solidFill>
                  <a:srgbClr val="3B365F"/>
                </a:solidFill>
                <a:latin typeface="Rounded M+ Bold"/>
                <a:ea typeface="Rounded M+ Bold"/>
                <a:cs typeface="Rounded M+ Bold"/>
                <a:sym typeface="Rounded M+ Bold"/>
              </a:rPr>
              <a:t>一歩</a:t>
            </a:r>
            <a:r>
              <a:rPr lang="en-US" sz="3200">
                <a:solidFill>
                  <a:srgbClr val="3B365F"/>
                </a:solidFill>
                <a:latin typeface="Rounded M+ Bold"/>
                <a:ea typeface="Rounded M+ Bold"/>
                <a:cs typeface="Rounded M+ Bold"/>
                <a:sym typeface="Rounded M+ Bold"/>
              </a:rPr>
              <a:t>が</a:t>
            </a:r>
            <a:r>
              <a:rPr lang="ja-JP" altLang="en-US" sz="3200">
                <a:solidFill>
                  <a:srgbClr val="3B365F"/>
                </a:solidFill>
                <a:latin typeface="Rounded M+ Bold"/>
                <a:ea typeface="Rounded M+ Bold"/>
                <a:cs typeface="Rounded M+ Bold"/>
                <a:sym typeface="Rounded M+ Bold"/>
              </a:rPr>
              <a:t>、</a:t>
            </a:r>
            <a:r>
              <a:rPr lang="en-US" sz="4400" err="1">
                <a:solidFill>
                  <a:srgbClr val="3B365F"/>
                </a:solidFill>
                <a:latin typeface="Rounded M+ Bold"/>
                <a:ea typeface="Rounded M+ Bold"/>
                <a:cs typeface="Rounded M+ Bold"/>
                <a:sym typeface="Rounded M+ Bold"/>
              </a:rPr>
              <a:t>未来の医療を変える</a:t>
            </a:r>
            <a:r>
              <a:rPr lang="ja-JP" altLang="en-US" sz="4400">
                <a:solidFill>
                  <a:srgbClr val="3B365F"/>
                </a:solidFill>
                <a:latin typeface="Rounded M+ Bold"/>
                <a:ea typeface="Rounded M+ Bold"/>
                <a:cs typeface="Rounded M+ Bold"/>
                <a:sym typeface="Rounded M+ Bold"/>
              </a:rPr>
              <a:t>きっかけ</a:t>
            </a:r>
            <a:r>
              <a:rPr lang="ja-JP" altLang="en-US" sz="3200">
                <a:solidFill>
                  <a:srgbClr val="3B365F"/>
                </a:solidFill>
                <a:latin typeface="Rounded M+ Bold"/>
                <a:ea typeface="Rounded M+ Bold"/>
                <a:cs typeface="Rounded M+ Bold"/>
                <a:sym typeface="Rounded M+ Bold"/>
              </a:rPr>
              <a:t>になる！</a:t>
            </a:r>
            <a:endParaRPr lang="en-US" sz="3600">
              <a:solidFill>
                <a:srgbClr val="3B365F"/>
              </a:solidFill>
              <a:latin typeface="Rounded M+ Bold"/>
              <a:ea typeface="Rounded M+ Bold"/>
              <a:cs typeface="Rounded M+ Bold"/>
              <a:sym typeface="Rounded M+ Bold"/>
            </a:endParaRPr>
          </a:p>
        </p:txBody>
      </p:sp>
      <p:sp>
        <p:nvSpPr>
          <p:cNvPr id="14" name="テキスト ボックス 13">
            <a:extLst>
              <a:ext uri="{FF2B5EF4-FFF2-40B4-BE49-F238E27FC236}">
                <a16:creationId xmlns:a16="http://schemas.microsoft.com/office/drawing/2014/main" id="{B52E7B5D-3854-CA5D-25F9-36FB7FBD39FD}"/>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D7AA3ABA-D39D-EAA1-2A60-4DF34578B34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0229211-1278-0C7B-5110-0BF5C4692BC8}"/>
              </a:ext>
            </a:extLst>
          </p:cNvPr>
          <p:cNvSpPr txBox="1"/>
          <p:nvPr/>
        </p:nvSpPr>
        <p:spPr>
          <a:xfrm>
            <a:off x="17171993"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22</a:t>
            </a:r>
          </a:p>
        </p:txBody>
      </p:sp>
      <p:sp>
        <p:nvSpPr>
          <p:cNvPr id="6" name="Freeform 4">
            <a:extLst>
              <a:ext uri="{FF2B5EF4-FFF2-40B4-BE49-F238E27FC236}">
                <a16:creationId xmlns:a16="http://schemas.microsoft.com/office/drawing/2014/main" id="{EF842DD4-1D41-B458-47CE-67CB990B4264}"/>
              </a:ext>
            </a:extLst>
          </p:cNvPr>
          <p:cNvSpPr/>
          <p:nvPr/>
        </p:nvSpPr>
        <p:spPr>
          <a:xfrm rot="21158662" flipH="1">
            <a:off x="840378" y="-278225"/>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2" name="テキスト ボックス 21">
            <a:extLst>
              <a:ext uri="{FF2B5EF4-FFF2-40B4-BE49-F238E27FC236}">
                <a16:creationId xmlns:a16="http://schemas.microsoft.com/office/drawing/2014/main" id="{FA56D375-E98A-28CE-14CF-C0CD8F592313}"/>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テキスト ボックス 2">
            <a:extLst>
              <a:ext uri="{FF2B5EF4-FFF2-40B4-BE49-F238E27FC236}">
                <a16:creationId xmlns:a16="http://schemas.microsoft.com/office/drawing/2014/main" id="{5C13CD79-1C57-882B-EDDE-3575FEBB28D4}"/>
              </a:ext>
            </a:extLst>
          </p:cNvPr>
          <p:cNvSpPr txBox="1"/>
          <p:nvPr/>
        </p:nvSpPr>
        <p:spPr>
          <a:xfrm>
            <a:off x="4572000" y="676788"/>
            <a:ext cx="9144000" cy="1023550"/>
          </a:xfrm>
          <a:prstGeom prst="rect">
            <a:avLst/>
          </a:prstGeom>
          <a:noFill/>
        </p:spPr>
        <p:txBody>
          <a:bodyPr wrap="square">
            <a:spAutoFit/>
          </a:bodyPr>
          <a:lstStyle/>
          <a:p>
            <a:pPr algn="ctr">
              <a:lnSpc>
                <a:spcPts val="7699"/>
              </a:lnSpc>
              <a:spcBef>
                <a:spcPct val="0"/>
              </a:spcBef>
            </a:pPr>
            <a:r>
              <a:rPr lang="ja-JP" altLang="en-US" sz="5400" b="1">
                <a:solidFill>
                  <a:srgbClr val="3B365F"/>
                </a:solidFill>
                <a:latin typeface="Rounded M+ Bold"/>
                <a:ea typeface="Rounded M+ Bold"/>
                <a:cs typeface="Rounded M+ Bold"/>
                <a:sym typeface="Rounded M+ Bold"/>
              </a:rPr>
              <a:t>探求学習テーマ</a:t>
            </a:r>
            <a:endParaRPr lang="en-US" altLang="ja-JP" sz="5400" b="1">
              <a:solidFill>
                <a:srgbClr val="3B365F"/>
              </a:solidFill>
              <a:latin typeface="Rounded M+ Bold"/>
              <a:ea typeface="Rounded M+ Bold"/>
              <a:cs typeface="Rounded M+ Bold"/>
              <a:sym typeface="Rounded M+ Bold"/>
            </a:endParaRPr>
          </a:p>
        </p:txBody>
      </p:sp>
      <p:sp>
        <p:nvSpPr>
          <p:cNvPr id="7" name="テキスト ボックス 6">
            <a:extLst>
              <a:ext uri="{FF2B5EF4-FFF2-40B4-BE49-F238E27FC236}">
                <a16:creationId xmlns:a16="http://schemas.microsoft.com/office/drawing/2014/main" id="{278711BB-F326-C702-AB76-955ADF5DA155}"/>
              </a:ext>
            </a:extLst>
          </p:cNvPr>
          <p:cNvSpPr txBox="1"/>
          <p:nvPr/>
        </p:nvSpPr>
        <p:spPr>
          <a:xfrm>
            <a:off x="2023533" y="2079458"/>
            <a:ext cx="14240933" cy="7109639"/>
          </a:xfrm>
          <a:prstGeom prst="rect">
            <a:avLst/>
          </a:prstGeom>
          <a:noFill/>
        </p:spPr>
        <p:txBody>
          <a:bodyPr wrap="square" lIns="91440" tIns="45720" rIns="91440" bIns="45720" rtlCol="0" anchor="t">
            <a:spAutoFit/>
          </a:bodyPr>
          <a:lstStyle/>
          <a:p>
            <a:r>
              <a:rPr kumimoji="1" lang="ja-JP" altLang="en-US" sz="3600" b="1">
                <a:solidFill>
                  <a:srgbClr val="3B365F"/>
                </a:solidFill>
                <a:latin typeface="Rounded M+ Bold"/>
                <a:ea typeface="Rounded M+ Bold"/>
                <a:cs typeface="Rounded M+ Bold"/>
              </a:rPr>
              <a:t>課題①　</a:t>
            </a:r>
            <a:r>
              <a:rPr kumimoji="1" lang="ja-JP" altLang="en-US" sz="4400" b="1">
                <a:solidFill>
                  <a:srgbClr val="3B365F"/>
                </a:solidFill>
                <a:latin typeface="Rounded M+ Bold"/>
                <a:ea typeface="Rounded M+ Bold"/>
                <a:cs typeface="Rounded M+ Bold"/>
              </a:rPr>
              <a:t>遺伝子治療・細胞医療</a:t>
            </a:r>
            <a:endParaRPr lang="en-US" altLang="ja-JP" sz="4400" b="1">
              <a:solidFill>
                <a:srgbClr val="3B365F"/>
              </a:solidFill>
              <a:latin typeface="Rounded M+ Bold"/>
              <a:ea typeface="Rounded M+ Bold"/>
              <a:cs typeface="Rounded M+ Bold"/>
            </a:endParaRPr>
          </a:p>
          <a:p>
            <a:endParaRPr lang="en-US" altLang="ja-JP" sz="24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600" b="1">
                <a:solidFill>
                  <a:srgbClr val="3B365F"/>
                </a:solidFill>
                <a:latin typeface="Rounded M+ Bold"/>
                <a:ea typeface="Rounded M+ Bold"/>
                <a:cs typeface="Rounded M+ Bold"/>
              </a:rPr>
              <a:t>テーマ：</a:t>
            </a:r>
            <a:br>
              <a:rPr lang="ja-JP" altLang="en-US" sz="3600" b="1">
                <a:latin typeface="Rounded M+ Bold"/>
                <a:ea typeface="Rounded M+ Bold"/>
                <a:cs typeface="Rounded M+ Bold"/>
              </a:rPr>
            </a:br>
            <a:r>
              <a:rPr kumimoji="1" lang="ja-JP" altLang="en-US" sz="3600" b="1">
                <a:solidFill>
                  <a:srgbClr val="3B365F"/>
                </a:solidFill>
                <a:latin typeface="Rounded M+ Bold"/>
                <a:ea typeface="Rounded M+ Bold"/>
                <a:cs typeface="Rounded M+ Bold"/>
              </a:rPr>
              <a:t>　</a:t>
            </a:r>
            <a:r>
              <a:rPr kumimoji="1" lang="ja-JP" sz="4000" b="1">
                <a:solidFill>
                  <a:srgbClr val="3B365F"/>
                </a:solidFill>
                <a:latin typeface="Rounded M+ Bold"/>
                <a:ea typeface="Rounded M+ Bold"/>
                <a:cs typeface="Rounded M+ Bold"/>
              </a:rPr>
              <a:t>革新的な治療法のメリット・課題を理解し、未来の医療を</a:t>
            </a:r>
            <a:br>
              <a:rPr lang="ja-JP" sz="4000" b="1">
                <a:solidFill>
                  <a:srgbClr val="3B365F"/>
                </a:solidFill>
                <a:latin typeface="Rounded M+ Bold"/>
                <a:ea typeface="Rounded M+ Bold"/>
                <a:cs typeface="Rounded M+ Bold"/>
              </a:rPr>
            </a:br>
            <a:r>
              <a:rPr kumimoji="1" lang="ja-JP" altLang="en-US" sz="4000" b="1">
                <a:solidFill>
                  <a:srgbClr val="3B365F"/>
                </a:solidFill>
                <a:latin typeface="Rounded M+ Bold"/>
                <a:ea typeface="Rounded M+ Bold"/>
                <a:cs typeface="Rounded M+ Bold"/>
              </a:rPr>
              <a:t>　</a:t>
            </a:r>
            <a:r>
              <a:rPr kumimoji="1" lang="ja-JP" sz="4000" b="1">
                <a:solidFill>
                  <a:srgbClr val="3B365F"/>
                </a:solidFill>
                <a:latin typeface="Rounded M+ Bold"/>
                <a:ea typeface="Rounded M+ Bold"/>
                <a:cs typeface="Rounded M+ Bold"/>
              </a:rPr>
              <a:t>支える仕事を考える</a:t>
            </a:r>
            <a:endParaRPr lang="en-US" sz="3600">
              <a:solidFill>
                <a:srgbClr val="3B365F"/>
              </a:solidFill>
              <a:latin typeface="Calibri"/>
              <a:ea typeface="Calibri"/>
              <a:cs typeface="Calibri"/>
            </a:endParaRPr>
          </a:p>
          <a:p>
            <a:endParaRPr lang="en-US" altLang="ja-JP"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ヒント：</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・革新的な治療法のメリット・デメリットは？</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・どんな職業・仕事がある？社会の中での役割は？研究開発や制度を考</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える仕事など様々な方向から考えてみよう！</a:t>
            </a:r>
            <a:endParaRPr lang="ja-JP" altLang="en-US" sz="3200" b="1">
              <a:solidFill>
                <a:srgbClr val="3B365F"/>
              </a:solidFill>
              <a:latin typeface="Rounded M+ Bold"/>
              <a:ea typeface="Rounded M+ Bold"/>
              <a:cs typeface="Rounded M+ Bold"/>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チャレンジ：</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・より早く革新的な治療法を患者さんに届けるには？それぞれの仕事で</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どんなことができる？</a:t>
            </a:r>
            <a:endParaRPr lang="ja-JP" altLang="en-US" sz="3200" b="1">
              <a:solidFill>
                <a:srgbClr val="3B365F"/>
              </a:solidFill>
              <a:latin typeface="Rounded M+ Bold"/>
              <a:ea typeface="Rounded M+ Bold"/>
              <a:cs typeface="Rounded M+ Bold"/>
            </a:endParaRPr>
          </a:p>
        </p:txBody>
      </p:sp>
    </p:spTree>
    <p:extLst>
      <p:ext uri="{BB962C8B-B14F-4D97-AF65-F5344CB8AC3E}">
        <p14:creationId xmlns:p14="http://schemas.microsoft.com/office/powerpoint/2010/main" val="85282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AF7FB5CF-813E-F758-7793-9BA9FE7FD2C9}"/>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3D835763-2FC6-D484-CCA6-70F7A224D579}"/>
              </a:ext>
            </a:extLst>
          </p:cNvPr>
          <p:cNvSpPr/>
          <p:nvPr/>
        </p:nvSpPr>
        <p:spPr>
          <a:xfrm rot="21158662" flipH="1">
            <a:off x="840378" y="-278225"/>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4">
            <a:extLst>
              <a:ext uri="{FF2B5EF4-FFF2-40B4-BE49-F238E27FC236}">
                <a16:creationId xmlns:a16="http://schemas.microsoft.com/office/drawing/2014/main" id="{294576FF-A22F-085D-B2C2-D4D9CF1538D7}"/>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23</a:t>
            </a:r>
          </a:p>
        </p:txBody>
      </p:sp>
      <p:sp>
        <p:nvSpPr>
          <p:cNvPr id="22" name="テキスト ボックス 21">
            <a:extLst>
              <a:ext uri="{FF2B5EF4-FFF2-40B4-BE49-F238E27FC236}">
                <a16:creationId xmlns:a16="http://schemas.microsoft.com/office/drawing/2014/main" id="{D8E3DB59-513E-8F7C-431E-D7D105A46E13}"/>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テキスト ボックス 2">
            <a:extLst>
              <a:ext uri="{FF2B5EF4-FFF2-40B4-BE49-F238E27FC236}">
                <a16:creationId xmlns:a16="http://schemas.microsoft.com/office/drawing/2014/main" id="{26954623-78C8-3107-B8AE-1D588E29BAC0}"/>
              </a:ext>
            </a:extLst>
          </p:cNvPr>
          <p:cNvSpPr txBox="1"/>
          <p:nvPr/>
        </p:nvSpPr>
        <p:spPr>
          <a:xfrm>
            <a:off x="4572000" y="676788"/>
            <a:ext cx="9144000" cy="1023550"/>
          </a:xfrm>
          <a:prstGeom prst="rect">
            <a:avLst/>
          </a:prstGeom>
          <a:noFill/>
        </p:spPr>
        <p:txBody>
          <a:bodyPr wrap="square">
            <a:spAutoFit/>
          </a:bodyPr>
          <a:lstStyle/>
          <a:p>
            <a:pPr algn="ctr">
              <a:lnSpc>
                <a:spcPts val="7699"/>
              </a:lnSpc>
              <a:spcBef>
                <a:spcPct val="0"/>
              </a:spcBef>
            </a:pPr>
            <a:r>
              <a:rPr lang="ja-JP" altLang="en-US" sz="5400" b="1">
                <a:solidFill>
                  <a:srgbClr val="3B365F"/>
                </a:solidFill>
                <a:latin typeface="Rounded M+ Bold"/>
                <a:ea typeface="Rounded M+ Bold"/>
                <a:cs typeface="Rounded M+ Bold"/>
                <a:sym typeface="Rounded M+ Bold"/>
              </a:rPr>
              <a:t>探求学習テーマ</a:t>
            </a:r>
            <a:endParaRPr lang="en-US" altLang="ja-JP" sz="5400" b="1">
              <a:solidFill>
                <a:srgbClr val="3B365F"/>
              </a:solidFill>
              <a:latin typeface="Rounded M+ Bold"/>
              <a:ea typeface="Rounded M+ Bold"/>
              <a:cs typeface="Rounded M+ Bold"/>
              <a:sym typeface="Rounded M+ Bold"/>
            </a:endParaRPr>
          </a:p>
        </p:txBody>
      </p:sp>
      <p:sp>
        <p:nvSpPr>
          <p:cNvPr id="7" name="テキスト ボックス 6">
            <a:extLst>
              <a:ext uri="{FF2B5EF4-FFF2-40B4-BE49-F238E27FC236}">
                <a16:creationId xmlns:a16="http://schemas.microsoft.com/office/drawing/2014/main" id="{B878F93A-5654-2AA2-8C3C-EA2C112C9E67}"/>
              </a:ext>
            </a:extLst>
          </p:cNvPr>
          <p:cNvSpPr txBox="1"/>
          <p:nvPr/>
        </p:nvSpPr>
        <p:spPr>
          <a:xfrm>
            <a:off x="2023533" y="2079458"/>
            <a:ext cx="14240933" cy="7417415"/>
          </a:xfrm>
          <a:prstGeom prst="rect">
            <a:avLst/>
          </a:prstGeom>
          <a:noFill/>
        </p:spPr>
        <p:txBody>
          <a:bodyPr wrap="square" lIns="91440" tIns="45720" rIns="91440" bIns="45720" rtlCol="0" anchor="t">
            <a:spAutoFit/>
          </a:bodyPr>
          <a:lstStyle/>
          <a:p>
            <a:r>
              <a:rPr kumimoji="1" lang="ja-JP" altLang="en-US" sz="3600" b="1">
                <a:solidFill>
                  <a:srgbClr val="3B365F"/>
                </a:solidFill>
                <a:latin typeface="Rounded M+ Bold"/>
                <a:ea typeface="Rounded M+ Bold"/>
                <a:cs typeface="Rounded M+ Bold"/>
              </a:rPr>
              <a:t>課題②　</a:t>
            </a:r>
            <a:r>
              <a:rPr kumimoji="1" lang="ja-JP" altLang="en-US" sz="4400" b="1">
                <a:solidFill>
                  <a:srgbClr val="3B365F"/>
                </a:solidFill>
                <a:latin typeface="Rounded M+ Bold"/>
                <a:ea typeface="Rounded M+ Bold"/>
                <a:cs typeface="Rounded M+ Bold"/>
              </a:rPr>
              <a:t>薬ができるまで</a:t>
            </a:r>
            <a:endParaRPr kumimoji="1" lang="en-US" altLang="ja-JP" sz="4400" b="1">
              <a:solidFill>
                <a:srgbClr val="3B365F"/>
              </a:solidFill>
              <a:latin typeface="Rounded M+ Bold" panose="020B0600070205080204" charset="-128"/>
              <a:ea typeface="Rounded M+ Bold" panose="020B0600070205080204" charset="-128"/>
              <a:cs typeface="Rounded M+ Bold" panose="020B0600070205080204" charset="-128"/>
            </a:endParaRPr>
          </a:p>
          <a:p>
            <a:endParaRPr lang="ja-JP" altLang="en-US" sz="28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600" b="1">
                <a:solidFill>
                  <a:srgbClr val="3B365F"/>
                </a:solidFill>
                <a:latin typeface="Rounded M+ Bold"/>
                <a:ea typeface="Rounded M+ Bold"/>
                <a:cs typeface="Rounded M+ Bold"/>
              </a:rPr>
              <a:t>テーマ：</a:t>
            </a:r>
            <a:br>
              <a:rPr lang="ja-JP" altLang="en-US" sz="3600" b="1">
                <a:latin typeface="Rounded M+ Bold"/>
                <a:ea typeface="Rounded M+ Bold"/>
                <a:cs typeface="Rounded M+ Bold"/>
              </a:rPr>
            </a:br>
            <a:r>
              <a:rPr kumimoji="1" lang="ja-JP" altLang="en-US" sz="4400" b="1">
                <a:solidFill>
                  <a:srgbClr val="3B365F"/>
                </a:solidFill>
                <a:latin typeface="Rounded M+ Bold"/>
                <a:ea typeface="Rounded M+ Bold"/>
                <a:cs typeface="Rounded M+ Bold"/>
              </a:rPr>
              <a:t>　新しい薬が生まれるプロセスや、多くの専門職が</a:t>
            </a:r>
            <a:br>
              <a:rPr lang="ja-JP" altLang="en-US" sz="4400" b="1">
                <a:solidFill>
                  <a:srgbClr val="3B365F"/>
                </a:solidFill>
                <a:latin typeface="Rounded M+ Bold"/>
                <a:ea typeface="Rounded M+ Bold"/>
                <a:cs typeface="Rounded M+ Bold"/>
              </a:rPr>
            </a:br>
            <a:r>
              <a:rPr kumimoji="1" lang="ja-JP" altLang="en-US" sz="4400" b="1">
                <a:solidFill>
                  <a:srgbClr val="3B365F"/>
                </a:solidFill>
                <a:latin typeface="Rounded M+ Bold"/>
                <a:ea typeface="Rounded M+ Bold"/>
                <a:cs typeface="Rounded M+ Bold"/>
              </a:rPr>
              <a:t>　関わることを学ぶ</a:t>
            </a:r>
            <a:endParaRPr lang="ja-JP" altLang="en-US" sz="4400" b="1">
              <a:solidFill>
                <a:srgbClr val="3B365F"/>
              </a:solidFill>
              <a:latin typeface="Rounded M+ Bold" panose="020B0600070205080204" charset="-128"/>
              <a:ea typeface="Rounded M+ Bold" panose="020B0600070205080204" charset="-128"/>
              <a:cs typeface="Rounded M+ Bold" panose="020B0600070205080204" charset="-128"/>
            </a:endParaRPr>
          </a:p>
          <a:p>
            <a:endParaRPr kumimoji="1" lang="ja-JP" altLang="en-US"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ヒント：</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・どんな職業の人がかかわっている？</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・海外との関係についても考えてみよう！</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日本だけで薬を開発している？日本と海外の比較もしてみよう！</a:t>
            </a:r>
            <a:endParaRPr lang="ja-JP" altLang="en-US" sz="3200" b="1">
              <a:solidFill>
                <a:srgbClr val="3B365F"/>
              </a:solidFill>
              <a:latin typeface="Rounded M+ Bold"/>
              <a:ea typeface="Rounded M+ Bold"/>
              <a:cs typeface="Rounded M+ Bold"/>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チャレンジ：</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・より早く新しい薬を日本の患者さんに届けるには？</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・それぞれの仕事でどんなことができる？</a:t>
            </a:r>
            <a:endParaRPr kumimoji="1" lang="en-US" altLang="ja-JP" sz="3200" b="1">
              <a:solidFill>
                <a:srgbClr val="3B365F"/>
              </a:solidFill>
              <a:latin typeface="Rounded M+ Bold"/>
              <a:ea typeface="Rounded M+ Bold"/>
              <a:cs typeface="Rounded M+ Bold"/>
            </a:endParaRPr>
          </a:p>
        </p:txBody>
      </p:sp>
    </p:spTree>
    <p:extLst>
      <p:ext uri="{BB962C8B-B14F-4D97-AF65-F5344CB8AC3E}">
        <p14:creationId xmlns:p14="http://schemas.microsoft.com/office/powerpoint/2010/main" val="2372675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7984FB10-5CF3-D7A0-7569-6396236750B7}"/>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E20A2DFE-11C7-7A66-4278-F16EEB76CBC1}"/>
              </a:ext>
            </a:extLst>
          </p:cNvPr>
          <p:cNvSpPr/>
          <p:nvPr/>
        </p:nvSpPr>
        <p:spPr>
          <a:xfrm rot="21158662" flipH="1">
            <a:off x="840378" y="-278225"/>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4">
            <a:extLst>
              <a:ext uri="{FF2B5EF4-FFF2-40B4-BE49-F238E27FC236}">
                <a16:creationId xmlns:a16="http://schemas.microsoft.com/office/drawing/2014/main" id="{E7E01515-F943-CCEE-7F0B-D4CC5E3C9DE8}"/>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24</a:t>
            </a:r>
          </a:p>
        </p:txBody>
      </p:sp>
      <p:sp>
        <p:nvSpPr>
          <p:cNvPr id="22" name="テキスト ボックス 21">
            <a:extLst>
              <a:ext uri="{FF2B5EF4-FFF2-40B4-BE49-F238E27FC236}">
                <a16:creationId xmlns:a16="http://schemas.microsoft.com/office/drawing/2014/main" id="{9A7BF0D7-BE71-DC97-9BC4-F557DFC6E15D}"/>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テキスト ボックス 2">
            <a:extLst>
              <a:ext uri="{FF2B5EF4-FFF2-40B4-BE49-F238E27FC236}">
                <a16:creationId xmlns:a16="http://schemas.microsoft.com/office/drawing/2014/main" id="{FF00A82D-D73A-677E-1633-2840CECDC00A}"/>
              </a:ext>
            </a:extLst>
          </p:cNvPr>
          <p:cNvSpPr txBox="1"/>
          <p:nvPr/>
        </p:nvSpPr>
        <p:spPr>
          <a:xfrm>
            <a:off x="4572000" y="676788"/>
            <a:ext cx="9144000" cy="1023550"/>
          </a:xfrm>
          <a:prstGeom prst="rect">
            <a:avLst/>
          </a:prstGeom>
          <a:noFill/>
        </p:spPr>
        <p:txBody>
          <a:bodyPr wrap="square">
            <a:spAutoFit/>
          </a:bodyPr>
          <a:lstStyle/>
          <a:p>
            <a:pPr algn="ctr">
              <a:lnSpc>
                <a:spcPts val="7699"/>
              </a:lnSpc>
              <a:spcBef>
                <a:spcPct val="0"/>
              </a:spcBef>
            </a:pPr>
            <a:r>
              <a:rPr lang="ja-JP" altLang="en-US" sz="5400" b="1">
                <a:solidFill>
                  <a:srgbClr val="3B365F"/>
                </a:solidFill>
                <a:latin typeface="Rounded M+ Bold"/>
                <a:ea typeface="Rounded M+ Bold"/>
                <a:cs typeface="Rounded M+ Bold"/>
                <a:sym typeface="Rounded M+ Bold"/>
              </a:rPr>
              <a:t>探求学習テーマ</a:t>
            </a:r>
            <a:endParaRPr lang="en-US" altLang="ja-JP" sz="5400" b="1">
              <a:solidFill>
                <a:srgbClr val="3B365F"/>
              </a:solidFill>
              <a:latin typeface="Rounded M+ Bold"/>
              <a:ea typeface="Rounded M+ Bold"/>
              <a:cs typeface="Rounded M+ Bold"/>
              <a:sym typeface="Rounded M+ Bold"/>
            </a:endParaRPr>
          </a:p>
        </p:txBody>
      </p:sp>
      <p:sp>
        <p:nvSpPr>
          <p:cNvPr id="7" name="テキスト ボックス 6">
            <a:extLst>
              <a:ext uri="{FF2B5EF4-FFF2-40B4-BE49-F238E27FC236}">
                <a16:creationId xmlns:a16="http://schemas.microsoft.com/office/drawing/2014/main" id="{E3B9A1EF-E9C6-D05E-F1A3-005AB697E883}"/>
              </a:ext>
            </a:extLst>
          </p:cNvPr>
          <p:cNvSpPr txBox="1"/>
          <p:nvPr/>
        </p:nvSpPr>
        <p:spPr>
          <a:xfrm>
            <a:off x="2023533" y="2096267"/>
            <a:ext cx="14240933" cy="6740307"/>
          </a:xfrm>
          <a:prstGeom prst="rect">
            <a:avLst/>
          </a:prstGeom>
          <a:noFill/>
        </p:spPr>
        <p:txBody>
          <a:bodyPr wrap="square" lIns="91440" tIns="45720" rIns="91440" bIns="45720" rtlCol="0" anchor="t">
            <a:spAutoFit/>
          </a:bodyPr>
          <a:lstStyle/>
          <a:p>
            <a:r>
              <a:rPr kumimoji="1" lang="ja-JP" altLang="en-US" sz="3600" b="1">
                <a:solidFill>
                  <a:srgbClr val="3B365F"/>
                </a:solidFill>
                <a:latin typeface="Rounded M+ Bold"/>
                <a:ea typeface="Rounded M+ Bold"/>
                <a:cs typeface="Rounded M+ Bold"/>
              </a:rPr>
              <a:t>課題③　</a:t>
            </a:r>
            <a:r>
              <a:rPr kumimoji="1" lang="ja-JP" altLang="en-US" sz="4400" b="1">
                <a:solidFill>
                  <a:srgbClr val="3B365F"/>
                </a:solidFill>
                <a:latin typeface="Rounded M+ Bold"/>
                <a:ea typeface="Rounded M+ Bold"/>
                <a:cs typeface="Rounded M+ Bold"/>
              </a:rPr>
              <a:t>薬価制度</a:t>
            </a:r>
            <a:endParaRPr lang="ja-JP" altLang="en-US" sz="4400" b="1">
              <a:solidFill>
                <a:srgbClr val="3B365F"/>
              </a:solidFill>
              <a:latin typeface="Rounded M+ Bold"/>
              <a:ea typeface="Rounded M+ Bold"/>
              <a:cs typeface="Rounded M+ Bold"/>
            </a:endParaRPr>
          </a:p>
          <a:p>
            <a:endParaRPr lang="ja-JP" altLang="en-US" sz="24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600" b="1">
                <a:solidFill>
                  <a:srgbClr val="3B365F"/>
                </a:solidFill>
                <a:latin typeface="Rounded M+ Bold"/>
                <a:ea typeface="Rounded M+ Bold"/>
                <a:cs typeface="Rounded M+ Bold"/>
              </a:rPr>
              <a:t>テーマ：</a:t>
            </a:r>
            <a:endParaRPr lang="ja-JP" altLang="en-US" sz="3600" b="1">
              <a:solidFill>
                <a:srgbClr val="3B365F"/>
              </a:solidFill>
              <a:latin typeface="Rounded M+ Bold"/>
              <a:ea typeface="Rounded M+ Bold"/>
              <a:cs typeface="Rounded M+ Bold"/>
            </a:endParaRPr>
          </a:p>
          <a:p>
            <a:r>
              <a:rPr kumimoji="1" lang="ja-JP" altLang="en-US" sz="4000" b="1">
                <a:solidFill>
                  <a:srgbClr val="3B365F"/>
                </a:solidFill>
                <a:latin typeface="Rounded M+ Bold"/>
                <a:ea typeface="Rounded M+ Bold"/>
                <a:cs typeface="Rounded M+ Bold"/>
              </a:rPr>
              <a:t>　</a:t>
            </a:r>
            <a:r>
              <a:rPr kumimoji="1" lang="ja-JP" altLang="en-US" sz="4400" b="1">
                <a:solidFill>
                  <a:srgbClr val="3B365F"/>
                </a:solidFill>
                <a:latin typeface="Rounded M+ Bold"/>
                <a:ea typeface="Rounded M+ Bold"/>
                <a:cs typeface="Rounded M+ Bold"/>
              </a:rPr>
              <a:t>「薬の値段をどう決まるのか」という 社会の仕組み</a:t>
            </a:r>
          </a:p>
          <a:p>
            <a:r>
              <a:rPr kumimoji="1" lang="ja-JP" altLang="en-US" sz="4400" b="1">
                <a:solidFill>
                  <a:srgbClr val="3B365F"/>
                </a:solidFill>
                <a:latin typeface="Rounded M+ Bold"/>
                <a:ea typeface="Rounded M+ Bold"/>
                <a:cs typeface="Rounded M+ Bold"/>
              </a:rPr>
              <a:t>　に触れる</a:t>
            </a:r>
            <a:endParaRPr lang="ja-JP" altLang="en-US" sz="4400" b="1">
              <a:solidFill>
                <a:srgbClr val="3B365F"/>
              </a:solidFill>
              <a:latin typeface="Rounded M+ Bold"/>
              <a:ea typeface="Rounded M+ Bold"/>
              <a:cs typeface="Rounded M+ Bold"/>
            </a:endParaRPr>
          </a:p>
          <a:p>
            <a:endParaRPr lang="en-US" altLang="ja-JP" sz="24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200" b="1">
                <a:solidFill>
                  <a:srgbClr val="3B365F"/>
                </a:solidFill>
                <a:latin typeface="Rounded M+ Bold"/>
                <a:ea typeface="Rounded M+ Bold"/>
                <a:cs typeface="Rounded M+ Bold"/>
              </a:rPr>
              <a:t>ヒント：</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・薬価制度ってどんな仕組み？</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・どんな人が関わっている？経済・法律・行政など様々な方向から</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考えてみよう！</a:t>
            </a:r>
            <a:endParaRPr lang="ja-JP" altLang="en-US" sz="3200" b="1">
              <a:solidFill>
                <a:srgbClr val="3B365F"/>
              </a:solidFill>
              <a:latin typeface="Rounded M+ Bold"/>
              <a:ea typeface="Rounded M+ Bold"/>
              <a:cs typeface="Rounded M+ Bold"/>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チャレンジ：</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・薬の値段はどうあると良い？それぞれの立場で考えてみよう</a:t>
            </a:r>
            <a:endParaRPr lang="ja-JP" altLang="en-US" sz="3200" b="1">
              <a:solidFill>
                <a:srgbClr val="3B365F"/>
              </a:solidFill>
              <a:latin typeface="Rounded M+ Bold"/>
              <a:ea typeface="Rounded M+ Bold"/>
              <a:cs typeface="Rounded M+ Bold"/>
            </a:endParaRPr>
          </a:p>
        </p:txBody>
      </p:sp>
    </p:spTree>
    <p:extLst>
      <p:ext uri="{BB962C8B-B14F-4D97-AF65-F5344CB8AC3E}">
        <p14:creationId xmlns:p14="http://schemas.microsoft.com/office/powerpoint/2010/main" val="3774759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E15B6D49-4A30-D610-F1AF-CFB9AFDC1946}"/>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696B48D1-6B71-B880-56DB-1771BBF3A0D7}"/>
              </a:ext>
            </a:extLst>
          </p:cNvPr>
          <p:cNvSpPr/>
          <p:nvPr/>
        </p:nvSpPr>
        <p:spPr>
          <a:xfrm rot="21158662" flipH="1">
            <a:off x="840378" y="-278225"/>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4">
            <a:extLst>
              <a:ext uri="{FF2B5EF4-FFF2-40B4-BE49-F238E27FC236}">
                <a16:creationId xmlns:a16="http://schemas.microsoft.com/office/drawing/2014/main" id="{BFAD5763-DDF1-0B5F-FB9F-A503C7C19114}"/>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25</a:t>
            </a:r>
          </a:p>
        </p:txBody>
      </p:sp>
      <p:sp>
        <p:nvSpPr>
          <p:cNvPr id="22" name="テキスト ボックス 21">
            <a:extLst>
              <a:ext uri="{FF2B5EF4-FFF2-40B4-BE49-F238E27FC236}">
                <a16:creationId xmlns:a16="http://schemas.microsoft.com/office/drawing/2014/main" id="{8C4D8F28-B64D-18FF-6F4C-51166505DAE3}"/>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テキスト ボックス 2">
            <a:extLst>
              <a:ext uri="{FF2B5EF4-FFF2-40B4-BE49-F238E27FC236}">
                <a16:creationId xmlns:a16="http://schemas.microsoft.com/office/drawing/2014/main" id="{09720155-84E3-F257-6A76-5A87C1A6C224}"/>
              </a:ext>
            </a:extLst>
          </p:cNvPr>
          <p:cNvSpPr txBox="1"/>
          <p:nvPr/>
        </p:nvSpPr>
        <p:spPr>
          <a:xfrm>
            <a:off x="4572000" y="676788"/>
            <a:ext cx="9144000" cy="1023550"/>
          </a:xfrm>
          <a:prstGeom prst="rect">
            <a:avLst/>
          </a:prstGeom>
          <a:noFill/>
        </p:spPr>
        <p:txBody>
          <a:bodyPr wrap="square">
            <a:spAutoFit/>
          </a:bodyPr>
          <a:lstStyle/>
          <a:p>
            <a:pPr algn="ctr">
              <a:lnSpc>
                <a:spcPts val="7699"/>
              </a:lnSpc>
              <a:spcBef>
                <a:spcPct val="0"/>
              </a:spcBef>
            </a:pPr>
            <a:r>
              <a:rPr lang="ja-JP" altLang="en-US" sz="5400" b="1">
                <a:solidFill>
                  <a:srgbClr val="3B365F"/>
                </a:solidFill>
                <a:latin typeface="Rounded M+ Bold"/>
                <a:ea typeface="Rounded M+ Bold"/>
                <a:cs typeface="Rounded M+ Bold"/>
                <a:sym typeface="Rounded M+ Bold"/>
              </a:rPr>
              <a:t>探求学習テーマ</a:t>
            </a:r>
            <a:endParaRPr lang="en-US" altLang="ja-JP" sz="5400" b="1">
              <a:solidFill>
                <a:srgbClr val="3B365F"/>
              </a:solidFill>
              <a:latin typeface="Rounded M+ Bold"/>
              <a:ea typeface="Rounded M+ Bold"/>
              <a:cs typeface="Rounded M+ Bold"/>
              <a:sym typeface="Rounded M+ Bold"/>
            </a:endParaRPr>
          </a:p>
        </p:txBody>
      </p:sp>
      <p:sp>
        <p:nvSpPr>
          <p:cNvPr id="7" name="テキスト ボックス 6">
            <a:extLst>
              <a:ext uri="{FF2B5EF4-FFF2-40B4-BE49-F238E27FC236}">
                <a16:creationId xmlns:a16="http://schemas.microsoft.com/office/drawing/2014/main" id="{764B3E51-9839-3ACD-0390-84080FD4179C}"/>
              </a:ext>
            </a:extLst>
          </p:cNvPr>
          <p:cNvSpPr txBox="1"/>
          <p:nvPr/>
        </p:nvSpPr>
        <p:spPr>
          <a:xfrm>
            <a:off x="2006724" y="1969279"/>
            <a:ext cx="14240933" cy="7232749"/>
          </a:xfrm>
          <a:prstGeom prst="rect">
            <a:avLst/>
          </a:prstGeom>
          <a:noFill/>
        </p:spPr>
        <p:txBody>
          <a:bodyPr wrap="square" lIns="91440" tIns="45720" rIns="91440" bIns="45720" rtlCol="0" anchor="t">
            <a:spAutoFit/>
          </a:bodyPr>
          <a:lstStyle/>
          <a:p>
            <a:r>
              <a:rPr kumimoji="1" lang="ja-JP" altLang="en-US" sz="3600" b="1">
                <a:solidFill>
                  <a:srgbClr val="3B365F"/>
                </a:solidFill>
                <a:latin typeface="Rounded M+ Bold"/>
                <a:ea typeface="Rounded M+ Bold"/>
                <a:cs typeface="Rounded M+ Bold"/>
              </a:rPr>
              <a:t>課題④　</a:t>
            </a:r>
            <a:r>
              <a:rPr kumimoji="1" lang="zh-CN" altLang="en-US" sz="4400" b="1">
                <a:solidFill>
                  <a:srgbClr val="3B365F"/>
                </a:solidFill>
                <a:latin typeface="Rounded M+ Bold"/>
                <a:ea typeface="Rounded M+ Bold"/>
                <a:cs typeface="Rounded M+ Bold"/>
              </a:rPr>
              <a:t>社会保障制度</a:t>
            </a:r>
            <a:endParaRPr lang="ja-JP" altLang="en-US" sz="4400" b="1">
              <a:solidFill>
                <a:srgbClr val="3B365F"/>
              </a:solidFill>
              <a:latin typeface="Rounded M+ Bold"/>
              <a:ea typeface="Rounded M+ Bold"/>
              <a:cs typeface="Rounded M+ Bold"/>
            </a:endParaRPr>
          </a:p>
          <a:p>
            <a:endParaRPr lang="ja-JP" altLang="en-US" sz="2400" b="1">
              <a:solidFill>
                <a:srgbClr val="3B365F"/>
              </a:solidFill>
              <a:latin typeface="Rounded M+ Bold"/>
              <a:ea typeface="Rounded M+ Bold"/>
              <a:cs typeface="Rounded M+ Bold"/>
            </a:endParaRPr>
          </a:p>
          <a:p>
            <a:r>
              <a:rPr kumimoji="1" lang="ja-JP" altLang="en-US" sz="3600" b="1">
                <a:solidFill>
                  <a:srgbClr val="3B365F"/>
                </a:solidFill>
                <a:latin typeface="Rounded M+ Bold"/>
                <a:ea typeface="Rounded M+ Bold"/>
                <a:cs typeface="Rounded M+ Bold"/>
              </a:rPr>
              <a:t>テーマ：</a:t>
            </a:r>
            <a:br>
              <a:rPr lang="ja-JP" altLang="en-US" sz="3600" b="1">
                <a:latin typeface="Rounded M+ Bold"/>
                <a:ea typeface="Rounded M+ Bold"/>
                <a:cs typeface="Rounded M+ Bold"/>
              </a:rPr>
            </a:br>
            <a:r>
              <a:rPr kumimoji="1" lang="ja-JP" altLang="en-US" sz="3600" b="1">
                <a:solidFill>
                  <a:srgbClr val="3B365F"/>
                </a:solidFill>
                <a:latin typeface="Rounded M+ Bold"/>
                <a:ea typeface="Rounded M+ Bold"/>
                <a:cs typeface="Rounded M+ Bold"/>
              </a:rPr>
              <a:t>　</a:t>
            </a:r>
            <a:r>
              <a:rPr kumimoji="1" lang="ja-JP" altLang="en-US" sz="4400" b="1">
                <a:solidFill>
                  <a:srgbClr val="3B365F"/>
                </a:solidFill>
                <a:latin typeface="Rounded M+ Bold"/>
                <a:ea typeface="Rounded M+ Bold"/>
                <a:cs typeface="Rounded M+ Bold"/>
              </a:rPr>
              <a:t>高齢化が進む日本で、医療や社会保障を</a:t>
            </a:r>
            <a:br>
              <a:rPr lang="ja-JP" altLang="en-US" sz="4400" b="1">
                <a:latin typeface="Rounded M+ Bold"/>
                <a:ea typeface="Rounded M+ Bold"/>
                <a:cs typeface="Rounded M+ Bold"/>
              </a:rPr>
            </a:br>
            <a:r>
              <a:rPr kumimoji="1" lang="ja-JP" altLang="en-US" sz="4400" b="1">
                <a:solidFill>
                  <a:srgbClr val="3B365F"/>
                </a:solidFill>
                <a:latin typeface="Rounded M+ Bold"/>
                <a:ea typeface="Rounded M+ Bold"/>
                <a:cs typeface="Rounded M+ Bold"/>
              </a:rPr>
              <a:t>　持続させるための方法を考える</a:t>
            </a:r>
            <a:endParaRPr lang="ja-JP" sz="4400" b="1">
              <a:ea typeface="ＭＳ Ｐゴシック"/>
              <a:cs typeface="Calibri"/>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ヒント：</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・医療費が増えているのはなぜ？</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・それによる課題は？私たちへの影響は？</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・課題に対してどんな取り組みがされている？</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どういう取り組みをするとよい？関係する職業は？</a:t>
            </a:r>
            <a:endParaRPr lang="ja-JP" altLang="en-US" sz="3200" b="1">
              <a:solidFill>
                <a:srgbClr val="3B365F"/>
              </a:solidFill>
              <a:latin typeface="Rounded M+ Bold" panose="020B0600070205080204" charset="-128"/>
              <a:ea typeface="Rounded M+ Bold" panose="020B0600070205080204" charset="-128"/>
              <a:cs typeface="Rounded M+ Bold" panose="020B0600070205080204" charset="-128"/>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チャレンジ：</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・日本の社会保障制度を整理して各国と比較してみよう！</a:t>
            </a:r>
            <a:endParaRPr lang="en-US" altLang="ja-JP" sz="3200" b="1">
              <a:solidFill>
                <a:srgbClr val="3B365F"/>
              </a:solidFill>
              <a:latin typeface="Rounded M+ Bold"/>
              <a:ea typeface="Rounded M+ Bold"/>
              <a:cs typeface="Rounded M+ Bold"/>
            </a:endParaRPr>
          </a:p>
        </p:txBody>
      </p:sp>
    </p:spTree>
    <p:extLst>
      <p:ext uri="{BB962C8B-B14F-4D97-AF65-F5344CB8AC3E}">
        <p14:creationId xmlns:p14="http://schemas.microsoft.com/office/powerpoint/2010/main" val="3012107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2061175C-1AB1-66CC-AB24-8F7A80FC8BE1}"/>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09235E9D-7BA3-70FB-3035-32BA513D648E}"/>
              </a:ext>
            </a:extLst>
          </p:cNvPr>
          <p:cNvSpPr/>
          <p:nvPr/>
        </p:nvSpPr>
        <p:spPr>
          <a:xfrm rot="21158662" flipH="1">
            <a:off x="840378" y="-278225"/>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TextBox 4">
            <a:extLst>
              <a:ext uri="{FF2B5EF4-FFF2-40B4-BE49-F238E27FC236}">
                <a16:creationId xmlns:a16="http://schemas.microsoft.com/office/drawing/2014/main" id="{C237AD80-55B3-3A17-827E-14E983EDECBD}"/>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26</a:t>
            </a:r>
          </a:p>
        </p:txBody>
      </p:sp>
      <p:sp>
        <p:nvSpPr>
          <p:cNvPr id="22" name="テキスト ボックス 21">
            <a:extLst>
              <a:ext uri="{FF2B5EF4-FFF2-40B4-BE49-F238E27FC236}">
                <a16:creationId xmlns:a16="http://schemas.microsoft.com/office/drawing/2014/main" id="{862E48E7-61E2-C08B-69A2-8E1D8C7F6214}"/>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テキスト ボックス 2">
            <a:extLst>
              <a:ext uri="{FF2B5EF4-FFF2-40B4-BE49-F238E27FC236}">
                <a16:creationId xmlns:a16="http://schemas.microsoft.com/office/drawing/2014/main" id="{DF1ADFB5-3D93-5179-5614-594000B28FF0}"/>
              </a:ext>
            </a:extLst>
          </p:cNvPr>
          <p:cNvSpPr txBox="1"/>
          <p:nvPr/>
        </p:nvSpPr>
        <p:spPr>
          <a:xfrm>
            <a:off x="4572000" y="676788"/>
            <a:ext cx="9144000" cy="1023550"/>
          </a:xfrm>
          <a:prstGeom prst="rect">
            <a:avLst/>
          </a:prstGeom>
          <a:noFill/>
        </p:spPr>
        <p:txBody>
          <a:bodyPr wrap="square">
            <a:spAutoFit/>
          </a:bodyPr>
          <a:lstStyle/>
          <a:p>
            <a:pPr algn="ctr">
              <a:lnSpc>
                <a:spcPts val="7699"/>
              </a:lnSpc>
              <a:spcBef>
                <a:spcPct val="0"/>
              </a:spcBef>
            </a:pPr>
            <a:r>
              <a:rPr lang="ja-JP" altLang="en-US" sz="5400" b="1">
                <a:solidFill>
                  <a:srgbClr val="3B365F"/>
                </a:solidFill>
                <a:latin typeface="Rounded M+ Bold"/>
                <a:ea typeface="Rounded M+ Bold"/>
                <a:cs typeface="Rounded M+ Bold"/>
                <a:sym typeface="Rounded M+ Bold"/>
              </a:rPr>
              <a:t>探求学習テーマ</a:t>
            </a:r>
            <a:endParaRPr lang="en-US" altLang="ja-JP" sz="5400" b="1">
              <a:solidFill>
                <a:srgbClr val="3B365F"/>
              </a:solidFill>
              <a:latin typeface="Rounded M+ Bold"/>
              <a:ea typeface="Rounded M+ Bold"/>
              <a:cs typeface="Rounded M+ Bold"/>
              <a:sym typeface="Rounded M+ Bold"/>
            </a:endParaRPr>
          </a:p>
        </p:txBody>
      </p:sp>
      <p:sp>
        <p:nvSpPr>
          <p:cNvPr id="7" name="テキスト ボックス 6">
            <a:extLst>
              <a:ext uri="{FF2B5EF4-FFF2-40B4-BE49-F238E27FC236}">
                <a16:creationId xmlns:a16="http://schemas.microsoft.com/office/drawing/2014/main" id="{B7D0A21A-1FC6-6C65-F357-D7640D8A8277}"/>
              </a:ext>
            </a:extLst>
          </p:cNvPr>
          <p:cNvSpPr txBox="1"/>
          <p:nvPr/>
        </p:nvSpPr>
        <p:spPr>
          <a:xfrm>
            <a:off x="2023533" y="1977337"/>
            <a:ext cx="14240933" cy="7171194"/>
          </a:xfrm>
          <a:prstGeom prst="rect">
            <a:avLst/>
          </a:prstGeom>
          <a:noFill/>
        </p:spPr>
        <p:txBody>
          <a:bodyPr wrap="square" lIns="91440" tIns="45720" rIns="91440" bIns="45720" rtlCol="0" anchor="t">
            <a:spAutoFit/>
          </a:bodyPr>
          <a:lstStyle/>
          <a:p>
            <a:r>
              <a:rPr kumimoji="1" lang="ja-JP" altLang="en-US" sz="3600" b="1">
                <a:solidFill>
                  <a:srgbClr val="3B365F"/>
                </a:solidFill>
                <a:latin typeface="Rounded M+ Bold"/>
                <a:ea typeface="Rounded M+ Bold"/>
                <a:cs typeface="Rounded M+ Bold"/>
              </a:rPr>
              <a:t>課題⑤</a:t>
            </a:r>
            <a:r>
              <a:rPr lang="ja-JP" altLang="en-US" sz="3600" b="1">
                <a:solidFill>
                  <a:srgbClr val="3B365F"/>
                </a:solidFill>
                <a:latin typeface="Rounded M+ Bold"/>
                <a:ea typeface="Rounded M+ Bold"/>
                <a:cs typeface="Rounded M+ Bold"/>
              </a:rPr>
              <a:t>　</a:t>
            </a:r>
            <a:r>
              <a:rPr lang="ja-JP" altLang="en-US" sz="4400" b="1">
                <a:solidFill>
                  <a:srgbClr val="3B365F"/>
                </a:solidFill>
                <a:latin typeface="Rounded M+ Bold"/>
                <a:ea typeface="Rounded M+ Bold"/>
                <a:cs typeface="Rounded M+ Bold"/>
              </a:rPr>
              <a:t>ドラッグラグ・ドラッグロス</a:t>
            </a:r>
          </a:p>
          <a:p>
            <a:endParaRPr lang="ja-JP" altLang="en-US" sz="28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600" b="1">
                <a:solidFill>
                  <a:srgbClr val="3B365F"/>
                </a:solidFill>
                <a:latin typeface="Rounded M+ Bold"/>
                <a:ea typeface="Rounded M+ Bold"/>
                <a:cs typeface="Rounded M+ Bold"/>
              </a:rPr>
              <a:t>テーマ：</a:t>
            </a:r>
            <a:endParaRPr lang="ja-JP" altLang="en-US" sz="3600" b="1">
              <a:solidFill>
                <a:srgbClr val="3B365F"/>
              </a:solidFill>
              <a:latin typeface="Rounded M+ Bold"/>
              <a:ea typeface="Rounded M+ Bold"/>
              <a:cs typeface="Rounded M+ Bold"/>
            </a:endParaRPr>
          </a:p>
          <a:p>
            <a:r>
              <a:rPr kumimoji="1" lang="ja-JP" altLang="en-US" sz="3600" b="1">
                <a:solidFill>
                  <a:srgbClr val="3B365F"/>
                </a:solidFill>
                <a:latin typeface="Rounded M+ Bold"/>
                <a:ea typeface="Rounded M+ Bold"/>
                <a:cs typeface="Rounded M+ Bold"/>
              </a:rPr>
              <a:t>　</a:t>
            </a:r>
            <a:r>
              <a:rPr kumimoji="1" lang="ja-JP" altLang="en-US" sz="4000" b="1">
                <a:solidFill>
                  <a:srgbClr val="3B365F"/>
                </a:solidFill>
                <a:latin typeface="Rounded M+ Bold"/>
                <a:ea typeface="Rounded M+ Bold"/>
                <a:cs typeface="Rounded M+ Bold"/>
              </a:rPr>
              <a:t>国際比較を通して、世界と日本の医療の違いを知り、 </a:t>
            </a:r>
            <a:br>
              <a:rPr lang="ja-JP" altLang="en-US" sz="4000" b="1">
                <a:latin typeface="Rounded M+ Bold"/>
                <a:ea typeface="Rounded M+ Bold"/>
                <a:cs typeface="Rounded M+ Bold"/>
              </a:rPr>
            </a:br>
            <a:r>
              <a:rPr kumimoji="1" lang="ja-JP" altLang="en-US" sz="4000" b="1">
                <a:solidFill>
                  <a:srgbClr val="3B365F"/>
                </a:solidFill>
                <a:latin typeface="Rounded M+ Bold"/>
                <a:ea typeface="Rounded M+ Bold"/>
                <a:cs typeface="Rounded M+ Bold"/>
              </a:rPr>
              <a:t>　“グローバルに働く”視点を考える</a:t>
            </a:r>
            <a:endParaRPr lang="ja-JP" altLang="en-US" sz="4000" b="1">
              <a:solidFill>
                <a:srgbClr val="3B365F"/>
              </a:solidFill>
              <a:latin typeface="Rounded M+ Bold"/>
              <a:ea typeface="Rounded M+ Bold"/>
              <a:cs typeface="Rounded M+ Bold"/>
            </a:endParaRPr>
          </a:p>
          <a:p>
            <a:endParaRPr lang="en-US" altLang="ja-JP" sz="2400" b="1">
              <a:solidFill>
                <a:srgbClr val="3B365F"/>
              </a:solidFill>
              <a:latin typeface="Rounded M+ Bold" panose="020B0600070205080204" charset="-128"/>
              <a:ea typeface="Rounded M+ Bold" panose="020B0600070205080204" charset="-128"/>
              <a:cs typeface="Rounded M+ Bold" panose="020B0600070205080204" charset="-128"/>
            </a:endParaRPr>
          </a:p>
          <a:p>
            <a:r>
              <a:rPr kumimoji="1" lang="ja-JP" altLang="en-US" sz="3200" b="1">
                <a:solidFill>
                  <a:srgbClr val="3B365F"/>
                </a:solidFill>
                <a:latin typeface="Rounded M+ Bold"/>
                <a:ea typeface="Rounded M+ Bold"/>
                <a:cs typeface="Rounded M+ Bold"/>
              </a:rPr>
              <a:t>ヒント：</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・ドラッグラグ・ドラッグロスの原因を整理する</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・解決のために活躍する人を調べてみよう！</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どんな職業？どのように活躍している？国ごとの違いは？</a:t>
            </a:r>
            <a:endParaRPr lang="ja-JP" altLang="en-US" sz="3200" b="1">
              <a:solidFill>
                <a:srgbClr val="3B365F"/>
              </a:solidFill>
              <a:latin typeface="Rounded M+ Bold"/>
              <a:ea typeface="Rounded M+ Bold"/>
              <a:cs typeface="Rounded M+ Bold"/>
            </a:endParaRPr>
          </a:p>
          <a:p>
            <a:endParaRPr lang="ja-JP" altLang="en-US" sz="24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チャレンジ：</a:t>
            </a:r>
            <a:endParaRPr lang="en-US" altLang="ja-JP" sz="3200" b="1">
              <a:solidFill>
                <a:srgbClr val="3B365F"/>
              </a:solidFill>
              <a:latin typeface="Rounded M+ Bold"/>
              <a:ea typeface="Rounded M+ Bold"/>
              <a:cs typeface="Rounded M+ Bold"/>
            </a:endParaRPr>
          </a:p>
          <a:p>
            <a:r>
              <a:rPr kumimoji="1" lang="ja-JP" altLang="en-US" sz="3200" b="1">
                <a:solidFill>
                  <a:srgbClr val="3B365F"/>
                </a:solidFill>
                <a:latin typeface="Rounded M+ Bold"/>
                <a:ea typeface="Rounded M+ Bold"/>
                <a:cs typeface="Rounded M+ Bold"/>
              </a:rPr>
              <a:t>　・ドラッグラグ・ドラッグロスをなくす（減らす）には？</a:t>
            </a:r>
            <a:br>
              <a:rPr lang="ja-JP" altLang="en-US" sz="3200" b="1">
                <a:latin typeface="Rounded M+ Bold"/>
                <a:ea typeface="Rounded M+ Bold"/>
                <a:cs typeface="Rounded M+ Bold"/>
              </a:rPr>
            </a:br>
            <a:r>
              <a:rPr kumimoji="1" lang="ja-JP" altLang="en-US" sz="3200" b="1">
                <a:solidFill>
                  <a:srgbClr val="3B365F"/>
                </a:solidFill>
                <a:latin typeface="Rounded M+ Bold"/>
                <a:ea typeface="Rounded M+ Bold"/>
                <a:cs typeface="Rounded M+ Bold"/>
              </a:rPr>
              <a:t>　・それぞれの仕事でどんなことができる？</a:t>
            </a:r>
            <a:endParaRPr lang="ja-JP" altLang="en-US" sz="3200" b="1">
              <a:solidFill>
                <a:srgbClr val="3B365F"/>
              </a:solidFill>
              <a:latin typeface="Rounded M+ Bold"/>
              <a:ea typeface="Rounded M+ Bold"/>
              <a:cs typeface="Rounded M+ Bold"/>
            </a:endParaRPr>
          </a:p>
        </p:txBody>
      </p:sp>
    </p:spTree>
    <p:extLst>
      <p:ext uri="{BB962C8B-B14F-4D97-AF65-F5344CB8AC3E}">
        <p14:creationId xmlns:p14="http://schemas.microsoft.com/office/powerpoint/2010/main" val="167512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C4B7DBE8-2F62-5D9A-417C-466FB4C66F2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0FEAB26-F094-F365-F2A3-4AE609B024B8}"/>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27</a:t>
            </a:r>
          </a:p>
        </p:txBody>
      </p:sp>
      <p:sp>
        <p:nvSpPr>
          <p:cNvPr id="14" name="TextBox 3">
            <a:extLst>
              <a:ext uri="{FF2B5EF4-FFF2-40B4-BE49-F238E27FC236}">
                <a16:creationId xmlns:a16="http://schemas.microsoft.com/office/drawing/2014/main" id="{B9D8098E-254C-A4EB-CF57-79B3C2DD7CDA}"/>
              </a:ext>
            </a:extLst>
          </p:cNvPr>
          <p:cNvSpPr txBox="1"/>
          <p:nvPr/>
        </p:nvSpPr>
        <p:spPr>
          <a:xfrm>
            <a:off x="3458929" y="338730"/>
            <a:ext cx="11579537" cy="934679"/>
          </a:xfrm>
          <a:prstGeom prst="rect">
            <a:avLst/>
          </a:prstGeom>
        </p:spPr>
        <p:txBody>
          <a:bodyPr wrap="square" lIns="0" tIns="0" rIns="0" bIns="0" rtlCol="0" anchor="t">
            <a:spAutoFit/>
          </a:bodyPr>
          <a:lstStyle/>
          <a:p>
            <a:pPr algn="ctr">
              <a:lnSpc>
                <a:spcPts val="7699"/>
              </a:lnSpc>
              <a:spcBef>
                <a:spcPct val="0"/>
              </a:spcBef>
            </a:pPr>
            <a:r>
              <a:rPr lang="ja-JP" altLang="en-US" sz="5499" b="1">
                <a:solidFill>
                  <a:srgbClr val="3B365F"/>
                </a:solidFill>
                <a:latin typeface="Rounded M+ Bold"/>
                <a:ea typeface="Rounded M+ Bold"/>
                <a:cs typeface="Rounded M+ Bold"/>
                <a:sym typeface="Rounded M+ Bold"/>
              </a:rPr>
              <a:t>最後に</a:t>
            </a:r>
            <a:endParaRPr lang="en-US" sz="5499" b="1">
              <a:solidFill>
                <a:srgbClr val="3B365F"/>
              </a:solidFill>
              <a:latin typeface="Rounded M+ Bold"/>
              <a:ea typeface="Rounded M+ Bold"/>
              <a:cs typeface="Rounded M+ Bold"/>
              <a:sym typeface="Rounded M+ Bold"/>
            </a:endParaRPr>
          </a:p>
        </p:txBody>
      </p:sp>
      <p:sp>
        <p:nvSpPr>
          <p:cNvPr id="19" name="TextBox 2">
            <a:extLst>
              <a:ext uri="{FF2B5EF4-FFF2-40B4-BE49-F238E27FC236}">
                <a16:creationId xmlns:a16="http://schemas.microsoft.com/office/drawing/2014/main" id="{10B15A74-3212-F891-284A-E5BF9194A9AF}"/>
              </a:ext>
            </a:extLst>
          </p:cNvPr>
          <p:cNvSpPr txBox="1"/>
          <p:nvPr/>
        </p:nvSpPr>
        <p:spPr>
          <a:xfrm>
            <a:off x="64083" y="5634184"/>
            <a:ext cx="18159825" cy="2772682"/>
          </a:xfrm>
          <a:prstGeom prst="rect">
            <a:avLst/>
          </a:prstGeom>
        </p:spPr>
        <p:txBody>
          <a:bodyPr lIns="0" tIns="0" rIns="0" bIns="0" rtlCol="0" anchor="ctr">
            <a:spAutoFit/>
          </a:bodyPr>
          <a:lstStyle/>
          <a:p>
            <a:pPr algn="ctr">
              <a:lnSpc>
                <a:spcPct val="150000"/>
              </a:lnSpc>
              <a:spcBef>
                <a:spcPct val="0"/>
              </a:spcBef>
            </a:pPr>
            <a:r>
              <a:rPr lang="ja-JP" altLang="en-US" sz="4000" b="1">
                <a:solidFill>
                  <a:srgbClr val="3B365F"/>
                </a:solidFill>
                <a:latin typeface="Rounded M+ Bold"/>
                <a:ea typeface="Rounded M+ Bold"/>
                <a:cs typeface="Rounded M+ Bold"/>
                <a:sym typeface="Rounded M+ Bold"/>
              </a:rPr>
              <a:t>この講義資料を作成した、</a:t>
            </a:r>
            <a:r>
              <a:rPr lang="en-US" altLang="ja-JP" sz="4000" b="1">
                <a:solidFill>
                  <a:srgbClr val="3B365F"/>
                </a:solidFill>
                <a:latin typeface="Rounded M+ Bold"/>
                <a:ea typeface="Rounded M+ Bold"/>
                <a:cs typeface="Rounded M+ Bold"/>
                <a:sym typeface="Rounded M+ Bold"/>
              </a:rPr>
              <a:t>Innovation</a:t>
            </a:r>
            <a:r>
              <a:rPr lang="ja-JP" altLang="en-US" sz="4000" b="1">
                <a:solidFill>
                  <a:srgbClr val="3B365F"/>
                </a:solidFill>
                <a:latin typeface="Rounded M+ Bold"/>
                <a:ea typeface="Rounded M+ Bold"/>
                <a:cs typeface="Rounded M+ Bold"/>
                <a:sym typeface="Rounded M+ Bold"/>
              </a:rPr>
              <a:t> </a:t>
            </a:r>
            <a:r>
              <a:rPr lang="en-US" altLang="ja-JP" sz="4000" b="1">
                <a:solidFill>
                  <a:srgbClr val="3B365F"/>
                </a:solidFill>
                <a:latin typeface="Rounded M+ Bold"/>
                <a:ea typeface="Rounded M+ Bold"/>
                <a:cs typeface="Rounded M+ Bold"/>
                <a:sym typeface="Rounded M+ Bold"/>
              </a:rPr>
              <a:t>for</a:t>
            </a:r>
            <a:r>
              <a:rPr lang="ja-JP" altLang="en-US" sz="4000" b="1">
                <a:solidFill>
                  <a:srgbClr val="3B365F"/>
                </a:solidFill>
                <a:latin typeface="Rounded M+ Bold"/>
                <a:ea typeface="Rounded M+ Bold"/>
                <a:cs typeface="Rounded M+ Bold"/>
                <a:sym typeface="Rounded M+ Bold"/>
              </a:rPr>
              <a:t> </a:t>
            </a:r>
            <a:r>
              <a:rPr lang="en-US" altLang="ja-JP" sz="4000" b="1">
                <a:solidFill>
                  <a:srgbClr val="3B365F"/>
                </a:solidFill>
                <a:latin typeface="Rounded M+ Bold"/>
                <a:ea typeface="Rounded M+ Bold"/>
                <a:cs typeface="Rounded M+ Bold"/>
                <a:sym typeface="Rounded M+ Bold"/>
              </a:rPr>
              <a:t>NEW</a:t>
            </a:r>
            <a:r>
              <a:rPr lang="ja-JP" altLang="en-US" sz="4000" b="1">
                <a:solidFill>
                  <a:srgbClr val="3B365F"/>
                </a:solidFill>
                <a:latin typeface="Rounded M+ Bold"/>
                <a:ea typeface="Rounded M+ Bold"/>
                <a:cs typeface="Rounded M+ Bold"/>
                <a:sym typeface="Rounded M+ Bold"/>
              </a:rPr>
              <a:t> </a:t>
            </a:r>
            <a:r>
              <a:rPr lang="en-US" altLang="ja-JP" sz="4000" b="1">
                <a:solidFill>
                  <a:srgbClr val="3B365F"/>
                </a:solidFill>
                <a:latin typeface="Rounded M+ Bold"/>
                <a:ea typeface="Rounded M+ Bold"/>
                <a:cs typeface="Rounded M+ Bold"/>
                <a:sym typeface="Rounded M+ Bold"/>
              </a:rPr>
              <a:t>HOPE</a:t>
            </a:r>
            <a:r>
              <a:rPr lang="ja-JP" altLang="en-US" sz="4000" b="1">
                <a:solidFill>
                  <a:srgbClr val="3B365F"/>
                </a:solidFill>
                <a:latin typeface="Rounded M+ Bold"/>
                <a:ea typeface="Rounded M+ Bold"/>
                <a:cs typeface="Rounded M+ Bold"/>
                <a:sym typeface="Rounded M+ Bold"/>
              </a:rPr>
              <a:t>では</a:t>
            </a:r>
            <a:endParaRPr lang="en-US" altLang="ja-JP" sz="4000" b="1">
              <a:solidFill>
                <a:srgbClr val="3B365F"/>
              </a:solidFill>
              <a:latin typeface="Rounded M+ Bold"/>
              <a:ea typeface="Rounded M+ Bold"/>
              <a:cs typeface="Rounded M+ Bold"/>
              <a:sym typeface="Rounded M+ Bold"/>
            </a:endParaRPr>
          </a:p>
          <a:p>
            <a:pPr algn="ctr">
              <a:lnSpc>
                <a:spcPct val="150000"/>
              </a:lnSpc>
              <a:spcBef>
                <a:spcPct val="0"/>
              </a:spcBef>
            </a:pPr>
            <a:r>
              <a:rPr lang="ja-JP" altLang="en-US" sz="4000" b="1">
                <a:solidFill>
                  <a:srgbClr val="3B365F"/>
                </a:solidFill>
                <a:latin typeface="Rounded M+ Bold"/>
                <a:ea typeface="Rounded M+ Bold"/>
                <a:cs typeface="Rounded M+ Bold"/>
                <a:sym typeface="Rounded M+ Bold"/>
              </a:rPr>
              <a:t>「</a:t>
            </a:r>
            <a:r>
              <a:rPr lang="ja-JP" altLang="en-US" sz="4400" b="1">
                <a:solidFill>
                  <a:srgbClr val="E15E55"/>
                </a:solidFill>
                <a:latin typeface="Rounded M+ Bold"/>
                <a:ea typeface="Rounded M+ Bold"/>
                <a:cs typeface="Rounded M+ Bold"/>
                <a:sym typeface="Rounded M+ Bold"/>
              </a:rPr>
              <a:t>日本で最先端の治療法が</a:t>
            </a:r>
            <a:r>
              <a:rPr lang="en-US" altLang="ja-JP" sz="4400" b="1">
                <a:solidFill>
                  <a:srgbClr val="E15E55"/>
                </a:solidFill>
                <a:latin typeface="Rounded M+ Bold"/>
                <a:ea typeface="Rounded M+ Bold"/>
                <a:cs typeface="Rounded M+ Bold"/>
                <a:sym typeface="Rounded M+ Bold"/>
              </a:rPr>
              <a:t>1</a:t>
            </a:r>
            <a:r>
              <a:rPr lang="ja-JP" altLang="en-US" sz="4400" b="1">
                <a:solidFill>
                  <a:srgbClr val="E15E55"/>
                </a:solidFill>
                <a:latin typeface="Rounded M+ Bold"/>
                <a:ea typeface="Rounded M+ Bold"/>
                <a:cs typeface="Rounded M+ Bold"/>
                <a:sym typeface="Rounded M+ Bold"/>
              </a:rPr>
              <a:t>日でも早く、継続して届く社会の実現</a:t>
            </a:r>
            <a:r>
              <a:rPr lang="ja-JP" altLang="en-US" sz="4000" b="1">
                <a:solidFill>
                  <a:srgbClr val="3B365F"/>
                </a:solidFill>
                <a:latin typeface="Rounded M+ Bold"/>
                <a:ea typeface="Rounded M+ Bold"/>
                <a:cs typeface="Rounded M+ Bold"/>
                <a:sym typeface="Rounded M+ Bold"/>
              </a:rPr>
              <a:t>」</a:t>
            </a:r>
            <a:endParaRPr lang="en-US" altLang="ja-JP" sz="4000" b="1">
              <a:solidFill>
                <a:srgbClr val="3B365F"/>
              </a:solidFill>
              <a:latin typeface="Rounded M+ Bold"/>
              <a:ea typeface="Rounded M+ Bold"/>
              <a:cs typeface="Rounded M+ Bold"/>
              <a:sym typeface="Rounded M+ Bold"/>
            </a:endParaRPr>
          </a:p>
          <a:p>
            <a:pPr algn="ctr">
              <a:lnSpc>
                <a:spcPct val="150000"/>
              </a:lnSpc>
              <a:spcBef>
                <a:spcPct val="0"/>
              </a:spcBef>
            </a:pPr>
            <a:r>
              <a:rPr lang="ja-JP" altLang="en-US" sz="4000" b="1">
                <a:solidFill>
                  <a:srgbClr val="3B365F"/>
                </a:solidFill>
                <a:latin typeface="Rounded M+ Bold"/>
                <a:ea typeface="Rounded M+ Bold"/>
                <a:cs typeface="Rounded M+ Bold"/>
                <a:sym typeface="Rounded M+ Bold"/>
              </a:rPr>
              <a:t>を目指すプロジェクトに取り組んでいます</a:t>
            </a:r>
          </a:p>
        </p:txBody>
      </p:sp>
      <p:pic>
        <p:nvPicPr>
          <p:cNvPr id="21" name="図 20">
            <a:extLst>
              <a:ext uri="{FF2B5EF4-FFF2-40B4-BE49-F238E27FC236}">
                <a16:creationId xmlns:a16="http://schemas.microsoft.com/office/drawing/2014/main" id="{F356CF28-EAF4-0787-CBA0-1D2DE87982CF}"/>
              </a:ext>
            </a:extLst>
          </p:cNvPr>
          <p:cNvPicPr>
            <a:picLocks noChangeAspect="1"/>
          </p:cNvPicPr>
          <p:nvPr/>
        </p:nvPicPr>
        <p:blipFill>
          <a:blip r:embed="rId3"/>
          <a:stretch>
            <a:fillRect/>
          </a:stretch>
        </p:blipFill>
        <p:spPr>
          <a:xfrm>
            <a:off x="3478400" y="1880134"/>
            <a:ext cx="11331192" cy="3270859"/>
          </a:xfrm>
          <a:prstGeom prst="rect">
            <a:avLst/>
          </a:prstGeom>
        </p:spPr>
      </p:pic>
      <p:sp>
        <p:nvSpPr>
          <p:cNvPr id="22" name="テキスト ボックス 21">
            <a:extLst>
              <a:ext uri="{FF2B5EF4-FFF2-40B4-BE49-F238E27FC236}">
                <a16:creationId xmlns:a16="http://schemas.microsoft.com/office/drawing/2014/main" id="{AE00545E-BFEB-52DC-A6E0-59D00B25A70E}"/>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extLst>
      <p:ext uri="{BB962C8B-B14F-4D97-AF65-F5344CB8AC3E}">
        <p14:creationId xmlns:p14="http://schemas.microsoft.com/office/powerpoint/2010/main" val="64560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a:extLst>
            <a:ext uri="{FF2B5EF4-FFF2-40B4-BE49-F238E27FC236}">
              <a16:creationId xmlns:a16="http://schemas.microsoft.com/office/drawing/2014/main" id="{567F1CA3-1DA2-21B9-EFE7-0C79A910666C}"/>
            </a:ext>
          </a:extLst>
        </p:cNvPr>
        <p:cNvGrpSpPr/>
        <p:nvPr/>
      </p:nvGrpSpPr>
      <p:grpSpPr>
        <a:xfrm>
          <a:off x="0" y="0"/>
          <a:ext cx="0" cy="0"/>
          <a:chOff x="0" y="0"/>
          <a:chExt cx="0" cy="0"/>
        </a:xfrm>
      </p:grpSpPr>
      <p:sp>
        <p:nvSpPr>
          <p:cNvPr id="37" name="Freeform 2">
            <a:extLst>
              <a:ext uri="{FF2B5EF4-FFF2-40B4-BE49-F238E27FC236}">
                <a16:creationId xmlns:a16="http://schemas.microsoft.com/office/drawing/2014/main" id="{A7749ED9-ABB9-1E5C-2DFB-1501E2FE00D0}"/>
              </a:ext>
            </a:extLst>
          </p:cNvPr>
          <p:cNvSpPr/>
          <p:nvPr/>
        </p:nvSpPr>
        <p:spPr>
          <a:xfrm rot="8772073" flipH="1">
            <a:off x="6914172" y="1782318"/>
            <a:ext cx="13637523" cy="9818823"/>
          </a:xfrm>
          <a:custGeom>
            <a:avLst/>
            <a:gdLst/>
            <a:ahLst/>
            <a:cxnLst/>
            <a:rect l="l" t="t" r="r" b="b"/>
            <a:pathLst>
              <a:path w="11179243" h="7016968">
                <a:moveTo>
                  <a:pt x="11179243" y="0"/>
                </a:moveTo>
                <a:lnTo>
                  <a:pt x="0" y="0"/>
                </a:lnTo>
                <a:lnTo>
                  <a:pt x="0" y="7016967"/>
                </a:lnTo>
                <a:lnTo>
                  <a:pt x="11179243" y="7016967"/>
                </a:lnTo>
                <a:lnTo>
                  <a:pt x="11179243"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8" name="Freeform 3">
            <a:extLst>
              <a:ext uri="{FF2B5EF4-FFF2-40B4-BE49-F238E27FC236}">
                <a16:creationId xmlns:a16="http://schemas.microsoft.com/office/drawing/2014/main" id="{FCDEB5AD-EF3E-0131-639E-528F858A9FA9}"/>
              </a:ext>
            </a:extLst>
          </p:cNvPr>
          <p:cNvSpPr/>
          <p:nvPr/>
        </p:nvSpPr>
        <p:spPr>
          <a:xfrm rot="20156851" flipH="1">
            <a:off x="-2136944" y="1953356"/>
            <a:ext cx="11464133" cy="8819365"/>
          </a:xfrm>
          <a:custGeom>
            <a:avLst/>
            <a:gdLst/>
            <a:ahLst/>
            <a:cxnLst/>
            <a:rect l="l" t="t" r="r" b="b"/>
            <a:pathLst>
              <a:path w="9953639" h="6247683">
                <a:moveTo>
                  <a:pt x="9953639" y="0"/>
                </a:moveTo>
                <a:lnTo>
                  <a:pt x="0" y="0"/>
                </a:lnTo>
                <a:lnTo>
                  <a:pt x="0" y="6247683"/>
                </a:lnTo>
                <a:lnTo>
                  <a:pt x="9953639" y="6247683"/>
                </a:lnTo>
                <a:lnTo>
                  <a:pt x="9953639"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17" name="四角形: 角を丸くする 16">
            <a:extLst>
              <a:ext uri="{FF2B5EF4-FFF2-40B4-BE49-F238E27FC236}">
                <a16:creationId xmlns:a16="http://schemas.microsoft.com/office/drawing/2014/main" id="{3100289A-A8EA-63DE-BC00-57F2084EAAE6}"/>
              </a:ext>
            </a:extLst>
          </p:cNvPr>
          <p:cNvSpPr/>
          <p:nvPr/>
        </p:nvSpPr>
        <p:spPr>
          <a:xfrm>
            <a:off x="9935519" y="2445212"/>
            <a:ext cx="8100539" cy="12863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sz="3600" b="1">
                <a:solidFill>
                  <a:srgbClr val="3B365F"/>
                </a:solidFill>
                <a:effectLst>
                  <a:outerShdw blurRad="38100" dist="38100" dir="2700000" algn="tl">
                    <a:srgbClr val="000000">
                      <a:alpha val="43137"/>
                    </a:srgbClr>
                  </a:outerShdw>
                </a:effectLst>
                <a:latin typeface="Rounded M+ Bold"/>
                <a:ea typeface="Rounded M+ Bold"/>
                <a:cs typeface="+mn-lt"/>
                <a:sym typeface="Rounded M+ Bold"/>
              </a:rPr>
              <a:t>ドラッグラグ</a:t>
            </a:r>
            <a:r>
              <a:rPr lang="ja-JP" altLang="en-US" sz="3600" b="1">
                <a:solidFill>
                  <a:srgbClr val="3B365F"/>
                </a:solidFill>
                <a:effectLst>
                  <a:outerShdw blurRad="38100" dist="38100" dir="2700000" algn="tl">
                    <a:srgbClr val="000000">
                      <a:alpha val="43137"/>
                    </a:srgbClr>
                  </a:outerShdw>
                </a:effectLst>
                <a:latin typeface="Rounded M+ Bold"/>
                <a:ea typeface="Rounded M+ Bold"/>
                <a:cs typeface="+mn-lt"/>
                <a:sym typeface="Rounded M+ Bold"/>
              </a:rPr>
              <a:t>・</a:t>
            </a:r>
            <a:r>
              <a:rPr lang="ja-JP" sz="3600" b="1">
                <a:solidFill>
                  <a:srgbClr val="3B365F"/>
                </a:solidFill>
                <a:effectLst>
                  <a:outerShdw blurRad="38100" dist="38100" dir="2700000" algn="tl">
                    <a:srgbClr val="000000">
                      <a:alpha val="43137"/>
                    </a:srgbClr>
                  </a:outerShdw>
                </a:effectLst>
                <a:latin typeface="Rounded M+ Bold"/>
                <a:ea typeface="Rounded M+ Bold"/>
                <a:cs typeface="+mn-lt"/>
                <a:sym typeface="Rounded M+ Bold"/>
              </a:rPr>
              <a:t>ロス</a:t>
            </a:r>
            <a:endParaRPr lang="en-US" altLang="ja-JP" b="1">
              <a:solidFill>
                <a:srgbClr val="FFFFFF"/>
              </a:solidFill>
              <a:latin typeface="Rounded M+ Bold"/>
              <a:ea typeface="Rounded M+ Bold"/>
              <a:cs typeface="+mn-lt"/>
            </a:endParaRPr>
          </a:p>
          <a:p>
            <a:pPr algn="ctr"/>
            <a:r>
              <a:rPr lang="ja-JP" sz="3600" b="1">
                <a:solidFill>
                  <a:srgbClr val="3B365F"/>
                </a:solidFill>
                <a:effectLst>
                  <a:outerShdw blurRad="38100" dist="38100" dir="2700000" algn="tl">
                    <a:srgbClr val="000000">
                      <a:alpha val="43137"/>
                    </a:srgbClr>
                  </a:outerShdw>
                </a:effectLst>
                <a:latin typeface="Rounded M+ Bold"/>
                <a:ea typeface="Rounded M+ Bold"/>
                <a:cs typeface="+mn-lt"/>
                <a:sym typeface="Rounded M+ Bold"/>
              </a:rPr>
              <a:t>解消に向けた発信活動</a:t>
            </a:r>
            <a:endParaRPr lang="en-US" altLang="ja-JP" b="1">
              <a:latin typeface="Rounded M+ Bold"/>
              <a:ea typeface="Rounded M+ Bold"/>
              <a:cs typeface="Calibri"/>
            </a:endParaRPr>
          </a:p>
        </p:txBody>
      </p:sp>
      <p:sp>
        <p:nvSpPr>
          <p:cNvPr id="28" name="四角形: 角を丸くする 27">
            <a:extLst>
              <a:ext uri="{FF2B5EF4-FFF2-40B4-BE49-F238E27FC236}">
                <a16:creationId xmlns:a16="http://schemas.microsoft.com/office/drawing/2014/main" id="{A66973EE-9578-57A5-AEE6-4F83BA69A848}"/>
              </a:ext>
            </a:extLst>
          </p:cNvPr>
          <p:cNvSpPr/>
          <p:nvPr/>
        </p:nvSpPr>
        <p:spPr>
          <a:xfrm>
            <a:off x="144490" y="8351481"/>
            <a:ext cx="8100539" cy="12863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ja-JP" altLang="en-US" sz="3600" b="1" i="0" u="none" strike="noStrike" kern="1200" cap="none" spc="0" normalizeH="0" baseline="0" noProof="0">
                <a:ln>
                  <a:noFill/>
                </a:ln>
                <a:solidFill>
                  <a:srgbClr val="3B365F"/>
                </a:solidFill>
                <a:effectLst>
                  <a:outerShdw blurRad="38100" dist="38100" dir="2700000" algn="tl">
                    <a:srgbClr val="000000">
                      <a:alpha val="43137"/>
                    </a:srgbClr>
                  </a:outerShdw>
                </a:effectLst>
                <a:uLnTx/>
                <a:uFillTx/>
                <a:latin typeface="Rounded M+ Bold" panose="020B0600070205080204" charset="-128"/>
                <a:ea typeface="Rounded M+ Bold" panose="020B0600070205080204" charset="-128"/>
                <a:cs typeface="Rounded M+ Bold" panose="020B0600070205080204" charset="-128"/>
                <a:sym typeface="Rounded M+ Bold"/>
              </a:rPr>
              <a:t>医療の現状を知り、考える</a:t>
            </a:r>
            <a:endParaRPr kumimoji="0" lang="en-US" altLang="ja-JP" sz="3600" b="1" i="0" u="none" strike="noStrike" kern="1200" cap="none" spc="0" normalizeH="0" baseline="0" noProof="0">
              <a:ln>
                <a:noFill/>
              </a:ln>
              <a:solidFill>
                <a:srgbClr val="3B365F"/>
              </a:solidFill>
              <a:effectLst>
                <a:outerShdw blurRad="38100" dist="38100" dir="2700000" algn="tl">
                  <a:srgbClr val="000000">
                    <a:alpha val="43137"/>
                  </a:srgbClr>
                </a:outerShdw>
              </a:effectLst>
              <a:uLnTx/>
              <a:uFillTx/>
              <a:latin typeface="Rounded M+ Bold" panose="020B0600070205080204" charset="-128"/>
              <a:ea typeface="Rounded M+ Bold" panose="020B0600070205080204" charset="-128"/>
              <a:cs typeface="Rounded M+ Bold" panose="020B0600070205080204" charset="-128"/>
              <a:sym typeface="Rounded M+ Bold"/>
            </a:endParaRPr>
          </a:p>
        </p:txBody>
      </p:sp>
      <p:sp>
        <p:nvSpPr>
          <p:cNvPr id="4" name="TextBox 4">
            <a:extLst>
              <a:ext uri="{FF2B5EF4-FFF2-40B4-BE49-F238E27FC236}">
                <a16:creationId xmlns:a16="http://schemas.microsoft.com/office/drawing/2014/main" id="{0A0BE314-407C-3DB5-C149-AFA4D1576E82}"/>
              </a:ext>
            </a:extLst>
          </p:cNvPr>
          <p:cNvSpPr txBox="1"/>
          <p:nvPr/>
        </p:nvSpPr>
        <p:spPr>
          <a:xfrm>
            <a:off x="17171992" y="9201150"/>
            <a:ext cx="327014"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28</a:t>
            </a:r>
          </a:p>
        </p:txBody>
      </p:sp>
      <p:sp>
        <p:nvSpPr>
          <p:cNvPr id="14" name="TextBox 3">
            <a:extLst>
              <a:ext uri="{FF2B5EF4-FFF2-40B4-BE49-F238E27FC236}">
                <a16:creationId xmlns:a16="http://schemas.microsoft.com/office/drawing/2014/main" id="{3D80F8EF-B9AA-49CA-E757-60FCAAC40C16}"/>
              </a:ext>
            </a:extLst>
          </p:cNvPr>
          <p:cNvSpPr txBox="1"/>
          <p:nvPr/>
        </p:nvSpPr>
        <p:spPr>
          <a:xfrm>
            <a:off x="3458929" y="338730"/>
            <a:ext cx="11579537" cy="934679"/>
          </a:xfrm>
          <a:prstGeom prst="rect">
            <a:avLst/>
          </a:prstGeom>
        </p:spPr>
        <p:txBody>
          <a:bodyPr wrap="square" lIns="0" tIns="0" rIns="0" bIns="0" rtlCol="0" anchor="t">
            <a:spAutoFit/>
          </a:bodyPr>
          <a:lstStyle/>
          <a:p>
            <a:pPr algn="ctr">
              <a:lnSpc>
                <a:spcPts val="7699"/>
              </a:lnSpc>
              <a:spcBef>
                <a:spcPct val="0"/>
              </a:spcBef>
            </a:pPr>
            <a:r>
              <a:rPr lang="ja-JP" alt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rPr>
              <a:t>最後に</a:t>
            </a:r>
            <a:endParaRPr 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sp>
        <p:nvSpPr>
          <p:cNvPr id="22" name="テキスト ボックス 21">
            <a:extLst>
              <a:ext uri="{FF2B5EF4-FFF2-40B4-BE49-F238E27FC236}">
                <a16:creationId xmlns:a16="http://schemas.microsoft.com/office/drawing/2014/main" id="{1A533D49-FCD4-4DC3-F0A1-CE375FE8CD33}"/>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grpSp>
        <p:nvGrpSpPr>
          <p:cNvPr id="46" name="グループ化 45">
            <a:extLst>
              <a:ext uri="{FF2B5EF4-FFF2-40B4-BE49-F238E27FC236}">
                <a16:creationId xmlns:a16="http://schemas.microsoft.com/office/drawing/2014/main" id="{88A359C3-0B42-3BE3-7752-DB3291B2ABB0}"/>
              </a:ext>
            </a:extLst>
          </p:cNvPr>
          <p:cNvGrpSpPr/>
          <p:nvPr/>
        </p:nvGrpSpPr>
        <p:grpSpPr>
          <a:xfrm>
            <a:off x="13732934" y="3880757"/>
            <a:ext cx="4326466" cy="4048122"/>
            <a:chOff x="13732934" y="3771900"/>
            <a:chExt cx="4326466" cy="4048122"/>
          </a:xfrm>
        </p:grpSpPr>
        <p:pic>
          <p:nvPicPr>
            <p:cNvPr id="9" name="図 8">
              <a:extLst>
                <a:ext uri="{FF2B5EF4-FFF2-40B4-BE49-F238E27FC236}">
                  <a16:creationId xmlns:a16="http://schemas.microsoft.com/office/drawing/2014/main" id="{1780BB6E-1DDB-5F57-0C15-3BBCB6F55A97}"/>
                </a:ext>
              </a:extLst>
            </p:cNvPr>
            <p:cNvPicPr>
              <a:picLocks noChangeAspect="1"/>
            </p:cNvPicPr>
            <p:nvPr/>
          </p:nvPicPr>
          <p:blipFill>
            <a:blip r:embed="rId7"/>
            <a:stretch>
              <a:fillRect/>
            </a:stretch>
          </p:blipFill>
          <p:spPr>
            <a:xfrm>
              <a:off x="13732934" y="3771900"/>
              <a:ext cx="4326466" cy="3124200"/>
            </a:xfrm>
            <a:prstGeom prst="rect">
              <a:avLst/>
            </a:prstGeom>
            <a:ln>
              <a:noFill/>
            </a:ln>
            <a:effectLst>
              <a:outerShdw blurRad="292100" dist="139700" dir="2700000" algn="tl" rotWithShape="0">
                <a:srgbClr val="333333">
                  <a:alpha val="65000"/>
                </a:srgbClr>
              </a:outerShdw>
            </a:effectLst>
          </p:spPr>
        </p:pic>
        <p:sp>
          <p:nvSpPr>
            <p:cNvPr id="31" name="TextBox 3">
              <a:extLst>
                <a:ext uri="{FF2B5EF4-FFF2-40B4-BE49-F238E27FC236}">
                  <a16:creationId xmlns:a16="http://schemas.microsoft.com/office/drawing/2014/main" id="{FABAC3C2-DAC2-CCD9-8B00-A450B39E973F}"/>
                </a:ext>
              </a:extLst>
            </p:cNvPr>
            <p:cNvSpPr txBox="1"/>
            <p:nvPr/>
          </p:nvSpPr>
          <p:spPr>
            <a:xfrm>
              <a:off x="14151313" y="7081358"/>
              <a:ext cx="3532266" cy="738664"/>
            </a:xfrm>
            <a:prstGeom prst="rect">
              <a:avLst/>
            </a:prstGeom>
          </p:spPr>
          <p:txBody>
            <a:bodyPr wrap="square" lIns="0" tIns="0" rIns="0" bIns="0" rtlCol="0" anchor="ctr">
              <a:spAutoFit/>
            </a:bodyPr>
            <a:lstStyle/>
            <a:p>
              <a:pPr algn="ctr">
                <a:spcBef>
                  <a:spcPct val="0"/>
                </a:spcBef>
              </a:pPr>
              <a:r>
                <a:rPr lang="ja-JP" alt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シニア世代向け</a:t>
              </a:r>
              <a:endParaRPr lang="en-US" altLang="ja-JP" sz="24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gn="ctr">
                <a:spcBef>
                  <a:spcPct val="0"/>
                </a:spcBef>
              </a:pPr>
              <a:r>
                <a:rPr lang="ja-JP" alt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健康川柳</a:t>
              </a:r>
              <a:endParaRPr 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grpSp>
      <p:sp>
        <p:nvSpPr>
          <p:cNvPr id="35" name="テキスト ボックス 34">
            <a:extLst>
              <a:ext uri="{FF2B5EF4-FFF2-40B4-BE49-F238E27FC236}">
                <a16:creationId xmlns:a16="http://schemas.microsoft.com/office/drawing/2014/main" id="{2F8F9B1F-F181-A2B1-92CC-F56FE3580414}"/>
              </a:ext>
            </a:extLst>
          </p:cNvPr>
          <p:cNvSpPr txBox="1"/>
          <p:nvPr/>
        </p:nvSpPr>
        <p:spPr>
          <a:xfrm>
            <a:off x="938658" y="1492814"/>
            <a:ext cx="16410683" cy="646331"/>
          </a:xfrm>
          <a:prstGeom prst="rect">
            <a:avLst/>
          </a:prstGeom>
          <a:noFill/>
        </p:spPr>
        <p:txBody>
          <a:bodyPr wrap="square">
            <a:spAutoFit/>
          </a:bodyPr>
          <a:lstStyle/>
          <a:p>
            <a:pPr algn="ctr">
              <a:spcBef>
                <a:spcPts val="1200"/>
              </a:spcBef>
              <a:buNone/>
            </a:pPr>
            <a:r>
              <a:rPr lang="ja-JP" altLang="en-US" sz="3600" b="1" i="0">
                <a:solidFill>
                  <a:srgbClr val="3B365F"/>
                </a:solidFill>
                <a:effectLst/>
                <a:latin typeface="Rounded M+ Bold" panose="020B0600070205080204" charset="-128"/>
                <a:ea typeface="Rounded M+ Bold" panose="020B0600070205080204" charset="-128"/>
                <a:cs typeface="Rounded M+ Bold" panose="020B0600070205080204" charset="-128"/>
              </a:rPr>
              <a:t>学生</a:t>
            </a:r>
            <a:r>
              <a:rPr lang="ja-JP" altLang="en-US" sz="3600" b="1">
                <a:solidFill>
                  <a:srgbClr val="3B365F"/>
                </a:solidFill>
                <a:latin typeface="Rounded M+ Bold" panose="020B0600070205080204" charset="-128"/>
                <a:ea typeface="Rounded M+ Bold" panose="020B0600070205080204" charset="-128"/>
                <a:cs typeface="Rounded M+ Bold" panose="020B0600070205080204" charset="-128"/>
              </a:rPr>
              <a:t> </a:t>
            </a:r>
            <a:r>
              <a:rPr lang="en-US" altLang="ja-JP" sz="3600" b="1" i="0">
                <a:solidFill>
                  <a:srgbClr val="3B365F"/>
                </a:solidFill>
                <a:effectLst/>
                <a:latin typeface="Rounded M+ Bold" panose="020B0600070205080204" charset="-128"/>
                <a:ea typeface="Rounded M+ Bold" panose="020B0600070205080204" charset="-128"/>
                <a:cs typeface="Rounded M+ Bold" panose="020B0600070205080204" charset="-128"/>
              </a:rPr>
              <a:t>× Innovation for NEW HOPE</a:t>
            </a:r>
            <a:r>
              <a:rPr lang="ja-JP" altLang="en-US" sz="3600" b="1" i="0">
                <a:solidFill>
                  <a:srgbClr val="3B365F"/>
                </a:solidFill>
                <a:effectLst/>
                <a:latin typeface="Rounded M+ Bold" panose="020B0600070205080204" charset="-128"/>
                <a:ea typeface="Rounded M+ Bold" panose="020B0600070205080204" charset="-128"/>
                <a:cs typeface="Rounded M+ Bold" panose="020B0600070205080204" charset="-128"/>
              </a:rPr>
              <a:t>による活動を紹介します</a:t>
            </a:r>
            <a:endParaRPr lang="en-US" altLang="ja-JP" sz="3600" b="1" i="0">
              <a:solidFill>
                <a:srgbClr val="3B365F"/>
              </a:solidFill>
              <a:effectLst/>
              <a:latin typeface="Rounded M+ Bold" panose="020B0600070205080204" charset="-128"/>
              <a:ea typeface="Rounded M+ Bold" panose="020B0600070205080204" charset="-128"/>
              <a:cs typeface="Rounded M+ Bold" panose="020B0600070205080204" charset="-128"/>
            </a:endParaRPr>
          </a:p>
        </p:txBody>
      </p:sp>
      <p:grpSp>
        <p:nvGrpSpPr>
          <p:cNvPr id="47" name="グループ化 46">
            <a:extLst>
              <a:ext uri="{FF2B5EF4-FFF2-40B4-BE49-F238E27FC236}">
                <a16:creationId xmlns:a16="http://schemas.microsoft.com/office/drawing/2014/main" id="{B7FAB1B1-EA19-A388-8838-6C57C8E1AE91}"/>
              </a:ext>
            </a:extLst>
          </p:cNvPr>
          <p:cNvGrpSpPr/>
          <p:nvPr/>
        </p:nvGrpSpPr>
        <p:grpSpPr>
          <a:xfrm>
            <a:off x="9373397" y="5713216"/>
            <a:ext cx="4235330" cy="3872890"/>
            <a:chOff x="9373397" y="5713216"/>
            <a:chExt cx="4235330" cy="3872890"/>
          </a:xfrm>
        </p:grpSpPr>
        <p:pic>
          <p:nvPicPr>
            <p:cNvPr id="40" name="図 39">
              <a:extLst>
                <a:ext uri="{FF2B5EF4-FFF2-40B4-BE49-F238E27FC236}">
                  <a16:creationId xmlns:a16="http://schemas.microsoft.com/office/drawing/2014/main" id="{F5AA9E02-CA1D-44B0-1D68-487D66F5EB0D}"/>
                </a:ext>
              </a:extLst>
            </p:cNvPr>
            <p:cNvPicPr>
              <a:picLocks noChangeAspect="1"/>
            </p:cNvPicPr>
            <p:nvPr/>
          </p:nvPicPr>
          <p:blipFill>
            <a:blip r:embed="rId8"/>
            <a:stretch>
              <a:fillRect/>
            </a:stretch>
          </p:blipFill>
          <p:spPr>
            <a:xfrm>
              <a:off x="9373397" y="5713216"/>
              <a:ext cx="4235330" cy="2987068"/>
            </a:xfrm>
            <a:prstGeom prst="rect">
              <a:avLst/>
            </a:prstGeom>
            <a:ln>
              <a:noFill/>
            </a:ln>
            <a:effectLst>
              <a:outerShdw blurRad="292100" dist="139700" dir="2700000" algn="tl" rotWithShape="0">
                <a:srgbClr val="333333">
                  <a:alpha val="65000"/>
                </a:srgbClr>
              </a:outerShdw>
            </a:effectLst>
          </p:spPr>
        </p:pic>
        <p:sp>
          <p:nvSpPr>
            <p:cNvPr id="41" name="TextBox 3">
              <a:extLst>
                <a:ext uri="{FF2B5EF4-FFF2-40B4-BE49-F238E27FC236}">
                  <a16:creationId xmlns:a16="http://schemas.microsoft.com/office/drawing/2014/main" id="{E500E339-0894-9784-0D9F-4B1C68FBFEC3}"/>
                </a:ext>
              </a:extLst>
            </p:cNvPr>
            <p:cNvSpPr txBox="1"/>
            <p:nvPr/>
          </p:nvSpPr>
          <p:spPr>
            <a:xfrm>
              <a:off x="9724929" y="8847442"/>
              <a:ext cx="3532266" cy="738664"/>
            </a:xfrm>
            <a:prstGeom prst="rect">
              <a:avLst/>
            </a:prstGeom>
          </p:spPr>
          <p:txBody>
            <a:bodyPr wrap="square" lIns="0" tIns="0" rIns="0" bIns="0" rtlCol="0" anchor="ctr">
              <a:spAutoFit/>
            </a:bodyPr>
            <a:lstStyle/>
            <a:p>
              <a:pPr algn="ctr">
                <a:spcBef>
                  <a:spcPct val="0"/>
                </a:spcBef>
              </a:pPr>
              <a:r>
                <a:rPr lang="ja-JP" alt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大学生向け</a:t>
              </a:r>
              <a:endParaRPr lang="en-US" altLang="ja-JP" sz="24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gn="ctr">
                <a:spcBef>
                  <a:spcPct val="0"/>
                </a:spcBef>
              </a:pPr>
              <a:r>
                <a:rPr lang="ja-JP" alt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医療すごろく</a:t>
              </a:r>
              <a:endParaRPr lang="en-US" sz="24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grpSp>
      <p:pic>
        <p:nvPicPr>
          <p:cNvPr id="45" name="図 44">
            <a:extLst>
              <a:ext uri="{FF2B5EF4-FFF2-40B4-BE49-F238E27FC236}">
                <a16:creationId xmlns:a16="http://schemas.microsoft.com/office/drawing/2014/main" id="{3DD16BBC-930D-D902-39E4-9FF32C822F89}"/>
              </a:ext>
            </a:extLst>
          </p:cNvPr>
          <p:cNvPicPr>
            <a:picLocks noChangeAspect="1"/>
          </p:cNvPicPr>
          <p:nvPr/>
        </p:nvPicPr>
        <p:blipFill>
          <a:blip r:embed="rId9"/>
          <a:srcRect l="14895" t="25156" r="10467" b="5876"/>
          <a:stretch>
            <a:fillRect/>
          </a:stretch>
        </p:blipFill>
        <p:spPr>
          <a:xfrm>
            <a:off x="4001811" y="3490333"/>
            <a:ext cx="4169082" cy="2889229"/>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DF4446FB-CA1E-2737-ED73-877A1FAB3CD0}"/>
              </a:ext>
            </a:extLst>
          </p:cNvPr>
          <p:cNvPicPr>
            <a:picLocks noChangeAspect="1"/>
          </p:cNvPicPr>
          <p:nvPr/>
        </p:nvPicPr>
        <p:blipFill>
          <a:blip r:embed="rId10"/>
          <a:srcRect b="7251"/>
          <a:stretch>
            <a:fillRect/>
          </a:stretch>
        </p:blipFill>
        <p:spPr>
          <a:xfrm>
            <a:off x="41271" y="5522402"/>
            <a:ext cx="4153489" cy="288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1665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BE00F-0385-3641-7FE0-1A8AA5A570C2}"/>
            </a:ext>
          </a:extLst>
        </p:cNvPr>
        <p:cNvGrpSpPr/>
        <p:nvPr/>
      </p:nvGrpSpPr>
      <p:grpSpPr>
        <a:xfrm>
          <a:off x="0" y="0"/>
          <a:ext cx="0" cy="0"/>
          <a:chOff x="0" y="0"/>
          <a:chExt cx="0" cy="0"/>
        </a:xfrm>
      </p:grpSpPr>
      <p:sp>
        <p:nvSpPr>
          <p:cNvPr id="13" name="Freeform 4">
            <a:extLst>
              <a:ext uri="{FF2B5EF4-FFF2-40B4-BE49-F238E27FC236}">
                <a16:creationId xmlns:a16="http://schemas.microsoft.com/office/drawing/2014/main" id="{4D665B26-F54C-B8CC-016B-09169C21FAE2}"/>
              </a:ext>
            </a:extLst>
          </p:cNvPr>
          <p:cNvSpPr/>
          <p:nvPr/>
        </p:nvSpPr>
        <p:spPr>
          <a:xfrm rot="21158662" flipH="1">
            <a:off x="1981143" y="221295"/>
            <a:ext cx="14511865" cy="9272146"/>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Freeform 2">
            <a:extLst>
              <a:ext uri="{FF2B5EF4-FFF2-40B4-BE49-F238E27FC236}">
                <a16:creationId xmlns:a16="http://schemas.microsoft.com/office/drawing/2014/main" id="{F18D0EDE-6EE3-11F3-9317-56B264E5C06E}"/>
              </a:ext>
            </a:extLst>
          </p:cNvPr>
          <p:cNvSpPr/>
          <p:nvPr/>
        </p:nvSpPr>
        <p:spPr>
          <a:xfrm rot="-591004">
            <a:off x="9581993" y="1000174"/>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3" name="Freeform 3">
            <a:extLst>
              <a:ext uri="{FF2B5EF4-FFF2-40B4-BE49-F238E27FC236}">
                <a16:creationId xmlns:a16="http://schemas.microsoft.com/office/drawing/2014/main" id="{6C2E5AF1-F8F1-E21D-7024-A2BB2E7A4D7B}"/>
              </a:ext>
            </a:extLst>
          </p:cNvPr>
          <p:cNvSpPr/>
          <p:nvPr/>
        </p:nvSpPr>
        <p:spPr>
          <a:xfrm rot="5755965">
            <a:off x="-1305642" y="73169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5" name="Freeform 5">
            <a:extLst>
              <a:ext uri="{FF2B5EF4-FFF2-40B4-BE49-F238E27FC236}">
                <a16:creationId xmlns:a16="http://schemas.microsoft.com/office/drawing/2014/main" id="{74AECFE2-4263-9CE9-5909-FED7626C2652}"/>
              </a:ext>
            </a:extLst>
          </p:cNvPr>
          <p:cNvSpPr/>
          <p:nvPr/>
        </p:nvSpPr>
        <p:spPr>
          <a:xfrm>
            <a:off x="242333" y="5464643"/>
            <a:ext cx="3480865" cy="4822357"/>
          </a:xfrm>
          <a:custGeom>
            <a:avLst/>
            <a:gdLst/>
            <a:ahLst/>
            <a:cxnLst/>
            <a:rect l="l" t="t" r="r" b="b"/>
            <a:pathLst>
              <a:path w="3480865" h="4822357">
                <a:moveTo>
                  <a:pt x="0" y="0"/>
                </a:moveTo>
                <a:lnTo>
                  <a:pt x="3480865" y="0"/>
                </a:lnTo>
                <a:lnTo>
                  <a:pt x="3480865" y="4822357"/>
                </a:lnTo>
                <a:lnTo>
                  <a:pt x="0" y="48223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6" name="Freeform 6">
            <a:extLst>
              <a:ext uri="{FF2B5EF4-FFF2-40B4-BE49-F238E27FC236}">
                <a16:creationId xmlns:a16="http://schemas.microsoft.com/office/drawing/2014/main" id="{90C74FB2-5959-7764-C4E0-AD5D32D881FE}"/>
              </a:ext>
            </a:extLst>
          </p:cNvPr>
          <p:cNvSpPr/>
          <p:nvPr/>
        </p:nvSpPr>
        <p:spPr>
          <a:xfrm>
            <a:off x="14694287" y="5328731"/>
            <a:ext cx="3593713" cy="5094181"/>
          </a:xfrm>
          <a:custGeom>
            <a:avLst/>
            <a:gdLst/>
            <a:ahLst/>
            <a:cxnLst/>
            <a:rect l="l" t="t" r="r" b="b"/>
            <a:pathLst>
              <a:path w="3593713" h="5094181">
                <a:moveTo>
                  <a:pt x="0" y="0"/>
                </a:moveTo>
                <a:lnTo>
                  <a:pt x="3593713" y="0"/>
                </a:lnTo>
                <a:lnTo>
                  <a:pt x="3593713" y="5094181"/>
                </a:lnTo>
                <a:lnTo>
                  <a:pt x="0" y="5094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7" name="Freeform 7">
            <a:extLst>
              <a:ext uri="{FF2B5EF4-FFF2-40B4-BE49-F238E27FC236}">
                <a16:creationId xmlns:a16="http://schemas.microsoft.com/office/drawing/2014/main" id="{7DEC2696-F719-A9BA-1C1A-07157A11223C}"/>
              </a:ext>
            </a:extLst>
          </p:cNvPr>
          <p:cNvSpPr/>
          <p:nvPr/>
        </p:nvSpPr>
        <p:spPr>
          <a:xfrm>
            <a:off x="-436655" y="1380310"/>
            <a:ext cx="3778768" cy="3807323"/>
          </a:xfrm>
          <a:custGeom>
            <a:avLst/>
            <a:gdLst/>
            <a:ahLst/>
            <a:cxnLst/>
            <a:rect l="l" t="t" r="r" b="b"/>
            <a:pathLst>
              <a:path w="3778768" h="3807323">
                <a:moveTo>
                  <a:pt x="0" y="0"/>
                </a:moveTo>
                <a:lnTo>
                  <a:pt x="3778768" y="0"/>
                </a:lnTo>
                <a:lnTo>
                  <a:pt x="3778768" y="3807323"/>
                </a:lnTo>
                <a:lnTo>
                  <a:pt x="0" y="3807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sp>
        <p:nvSpPr>
          <p:cNvPr id="8" name="Freeform 8">
            <a:extLst>
              <a:ext uri="{FF2B5EF4-FFF2-40B4-BE49-F238E27FC236}">
                <a16:creationId xmlns:a16="http://schemas.microsoft.com/office/drawing/2014/main" id="{7903D903-4F79-6851-028C-16A8289D29D5}"/>
              </a:ext>
            </a:extLst>
          </p:cNvPr>
          <p:cNvSpPr/>
          <p:nvPr/>
        </p:nvSpPr>
        <p:spPr>
          <a:xfrm>
            <a:off x="466815" y="328815"/>
            <a:ext cx="1828678" cy="1399770"/>
          </a:xfrm>
          <a:custGeom>
            <a:avLst/>
            <a:gdLst/>
            <a:ahLst/>
            <a:cxnLst/>
            <a:rect l="l" t="t" r="r" b="b"/>
            <a:pathLst>
              <a:path w="1828678" h="1399770">
                <a:moveTo>
                  <a:pt x="0" y="0"/>
                </a:moveTo>
                <a:lnTo>
                  <a:pt x="1828678" y="0"/>
                </a:lnTo>
                <a:lnTo>
                  <a:pt x="1828678" y="1399770"/>
                </a:lnTo>
                <a:lnTo>
                  <a:pt x="0" y="13997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sp>
        <p:nvSpPr>
          <p:cNvPr id="9" name="Freeform 9">
            <a:extLst>
              <a:ext uri="{FF2B5EF4-FFF2-40B4-BE49-F238E27FC236}">
                <a16:creationId xmlns:a16="http://schemas.microsoft.com/office/drawing/2014/main" id="{63CB8CCB-3808-8625-F274-BE274313240C}"/>
              </a:ext>
            </a:extLst>
          </p:cNvPr>
          <p:cNvSpPr/>
          <p:nvPr/>
        </p:nvSpPr>
        <p:spPr>
          <a:xfrm>
            <a:off x="15412853" y="-367037"/>
            <a:ext cx="3692894" cy="2316452"/>
          </a:xfrm>
          <a:custGeom>
            <a:avLst/>
            <a:gdLst/>
            <a:ahLst/>
            <a:cxnLst/>
            <a:rect l="l" t="t" r="r" b="b"/>
            <a:pathLst>
              <a:path w="3692894" h="2316452">
                <a:moveTo>
                  <a:pt x="0" y="0"/>
                </a:moveTo>
                <a:lnTo>
                  <a:pt x="3692894" y="0"/>
                </a:lnTo>
                <a:lnTo>
                  <a:pt x="3692894" y="2316451"/>
                </a:lnTo>
                <a:lnTo>
                  <a:pt x="0" y="23164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ja-JP" altLang="en-US"/>
          </a:p>
        </p:txBody>
      </p:sp>
      <p:sp>
        <p:nvSpPr>
          <p:cNvPr id="10" name="Freeform 10">
            <a:extLst>
              <a:ext uri="{FF2B5EF4-FFF2-40B4-BE49-F238E27FC236}">
                <a16:creationId xmlns:a16="http://schemas.microsoft.com/office/drawing/2014/main" id="{1A790509-BDF9-5E86-3476-FC1546803C30}"/>
              </a:ext>
            </a:extLst>
          </p:cNvPr>
          <p:cNvSpPr/>
          <p:nvPr/>
        </p:nvSpPr>
        <p:spPr>
          <a:xfrm rot="-2146499" flipH="1">
            <a:off x="15676397" y="1828387"/>
            <a:ext cx="2659752" cy="3491322"/>
          </a:xfrm>
          <a:custGeom>
            <a:avLst/>
            <a:gdLst/>
            <a:ahLst/>
            <a:cxnLst/>
            <a:rect l="l" t="t" r="r" b="b"/>
            <a:pathLst>
              <a:path w="2659752" h="3491322">
                <a:moveTo>
                  <a:pt x="2659753" y="0"/>
                </a:moveTo>
                <a:lnTo>
                  <a:pt x="0" y="0"/>
                </a:lnTo>
                <a:lnTo>
                  <a:pt x="0" y="3491322"/>
                </a:lnTo>
                <a:lnTo>
                  <a:pt x="2659753" y="3491322"/>
                </a:lnTo>
                <a:lnTo>
                  <a:pt x="265975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ja-JP" altLang="en-US"/>
          </a:p>
        </p:txBody>
      </p:sp>
      <p:sp>
        <p:nvSpPr>
          <p:cNvPr id="11" name="TextBox 11">
            <a:extLst>
              <a:ext uri="{FF2B5EF4-FFF2-40B4-BE49-F238E27FC236}">
                <a16:creationId xmlns:a16="http://schemas.microsoft.com/office/drawing/2014/main" id="{9124C7AA-A459-9B4A-2D31-91168DEBD2D7}"/>
              </a:ext>
            </a:extLst>
          </p:cNvPr>
          <p:cNvSpPr txBox="1"/>
          <p:nvPr/>
        </p:nvSpPr>
        <p:spPr>
          <a:xfrm>
            <a:off x="1601400" y="3664790"/>
            <a:ext cx="15257477" cy="2388667"/>
          </a:xfrm>
          <a:prstGeom prst="rect">
            <a:avLst/>
          </a:prstGeom>
        </p:spPr>
        <p:txBody>
          <a:bodyPr wrap="square" lIns="0" tIns="0" rIns="0" bIns="0" rtlCol="0" anchor="t">
            <a:spAutoFit/>
          </a:bodyPr>
          <a:lstStyle/>
          <a:p>
            <a:pPr algn="ctr">
              <a:lnSpc>
                <a:spcPts val="9660"/>
              </a:lnSpc>
            </a:pPr>
            <a:r>
              <a:rPr lang="ja-JP" altLang="en-US" sz="6600" b="1">
                <a:solidFill>
                  <a:srgbClr val="3B365F"/>
                </a:solidFill>
                <a:latin typeface="Rounded M+ Bold"/>
                <a:ea typeface="Rounded M+ Bold"/>
                <a:cs typeface="Rounded M+ Bold"/>
                <a:sym typeface="Rounded M+ Bold"/>
              </a:rPr>
              <a:t>今日の講義は以上です</a:t>
            </a:r>
            <a:endParaRPr lang="en-US" altLang="ja-JP" sz="6600" b="1">
              <a:solidFill>
                <a:srgbClr val="3B365F"/>
              </a:solidFill>
              <a:latin typeface="Rounded M+ Bold"/>
              <a:ea typeface="Rounded M+ Bold"/>
              <a:cs typeface="Rounded M+ Bold"/>
              <a:sym typeface="Rounded M+ Bold"/>
            </a:endParaRPr>
          </a:p>
          <a:p>
            <a:pPr algn="ctr">
              <a:lnSpc>
                <a:spcPts val="9660"/>
              </a:lnSpc>
            </a:pPr>
            <a:r>
              <a:rPr lang="ja-JP" altLang="en-US" sz="4400" b="1">
                <a:solidFill>
                  <a:srgbClr val="3B365F"/>
                </a:solidFill>
                <a:latin typeface="Rounded M+ Bold"/>
                <a:ea typeface="Rounded M+ Bold"/>
                <a:cs typeface="Rounded M+ Bold"/>
                <a:sym typeface="Rounded M+ Bold"/>
              </a:rPr>
              <a:t>ご清聴ありがとうございました</a:t>
            </a:r>
            <a:endParaRPr lang="en-US" sz="4400" b="1">
              <a:solidFill>
                <a:srgbClr val="3B365F"/>
              </a:solidFill>
              <a:latin typeface="Rounded M+ Bold"/>
              <a:ea typeface="Rounded M+ Bold"/>
              <a:cs typeface="Rounded M+ Bold"/>
              <a:sym typeface="Rounded M+ Bold"/>
            </a:endParaRPr>
          </a:p>
        </p:txBody>
      </p:sp>
      <p:sp>
        <p:nvSpPr>
          <p:cNvPr id="14" name="テキスト ボックス 13">
            <a:extLst>
              <a:ext uri="{FF2B5EF4-FFF2-40B4-BE49-F238E27FC236}">
                <a16:creationId xmlns:a16="http://schemas.microsoft.com/office/drawing/2014/main" id="{B4D826B4-1CAF-1015-D67C-034F4B9DA018}"/>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extLst>
      <p:ext uri="{BB962C8B-B14F-4D97-AF65-F5344CB8AC3E}">
        <p14:creationId xmlns:p14="http://schemas.microsoft.com/office/powerpoint/2010/main" val="3877025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E353C4B1-EB05-975C-024C-7C5F86B8D5DB}"/>
              </a:ext>
            </a:extLst>
          </p:cNvPr>
          <p:cNvSpPr/>
          <p:nvPr/>
        </p:nvSpPr>
        <p:spPr>
          <a:xfrm rot="19213699">
            <a:off x="9989216" y="-328230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Freeform 2"/>
          <p:cNvSpPr/>
          <p:nvPr/>
        </p:nvSpPr>
        <p:spPr>
          <a:xfrm rot="5755965">
            <a:off x="-2596635" y="-6569350"/>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7" name="TextBox 7"/>
          <p:cNvSpPr txBox="1"/>
          <p:nvPr/>
        </p:nvSpPr>
        <p:spPr>
          <a:xfrm>
            <a:off x="2855505" y="344488"/>
            <a:ext cx="12576991" cy="1104661"/>
          </a:xfrm>
          <a:prstGeom prst="rect">
            <a:avLst/>
          </a:prstGeom>
        </p:spPr>
        <p:txBody>
          <a:bodyPr lIns="0" tIns="0" rIns="0" bIns="0" rtlCol="0" anchor="t">
            <a:spAutoFit/>
          </a:bodyPr>
          <a:lstStyle/>
          <a:p>
            <a:pPr algn="ctr">
              <a:lnSpc>
                <a:spcPts val="9100"/>
              </a:lnSpc>
            </a:pPr>
            <a:r>
              <a:rPr lang="ja-JP" altLang="en-US" sz="6500" b="1">
                <a:solidFill>
                  <a:srgbClr val="3B365F"/>
                </a:solidFill>
                <a:latin typeface="Rounded M+ Bold"/>
                <a:ea typeface="Rounded M+ Bold"/>
                <a:cs typeface="Rounded M+ Bold"/>
                <a:sym typeface="Rounded M+ Bold"/>
              </a:rPr>
              <a:t>おくすり</a:t>
            </a:r>
            <a:r>
              <a:rPr lang="en-US" altLang="ja-JP" sz="6500" b="1">
                <a:solidFill>
                  <a:srgbClr val="3B365F"/>
                </a:solidFill>
                <a:latin typeface="Rounded M+ Bold"/>
                <a:ea typeface="Rounded M+ Bold"/>
                <a:cs typeface="Rounded M+ Bold"/>
                <a:sym typeface="Rounded M+ Bold"/>
              </a:rPr>
              <a:t>ク</a:t>
            </a:r>
            <a:r>
              <a:rPr lang="ja-JP" altLang="en-US" sz="6500" b="1">
                <a:solidFill>
                  <a:srgbClr val="3B365F"/>
                </a:solidFill>
                <a:latin typeface="Rounded M+ Bold"/>
                <a:ea typeface="Rounded M+ Bold"/>
                <a:cs typeface="Rounded M+ Bold"/>
                <a:sym typeface="Rounded M+ Bold"/>
              </a:rPr>
              <a:t>イズ💊</a:t>
            </a:r>
            <a:endParaRPr lang="en-US" altLang="ja-JP" sz="6500" b="1">
              <a:solidFill>
                <a:srgbClr val="3B365F"/>
              </a:solidFill>
              <a:latin typeface="Rounded M+ Bold"/>
              <a:ea typeface="Rounded M+ Bold"/>
              <a:cs typeface="Rounded M+ Bold"/>
              <a:sym typeface="Rounded M+ Bold"/>
            </a:endParaRPr>
          </a:p>
        </p:txBody>
      </p:sp>
      <p:sp>
        <p:nvSpPr>
          <p:cNvPr id="8" name="TextBox 8"/>
          <p:cNvSpPr txBox="1"/>
          <p:nvPr/>
        </p:nvSpPr>
        <p:spPr>
          <a:xfrm>
            <a:off x="17207260" y="9201150"/>
            <a:ext cx="256481" cy="339901"/>
          </a:xfrm>
          <a:prstGeom prst="rect">
            <a:avLst/>
          </a:prstGeom>
        </p:spPr>
        <p:txBody>
          <a:bodyPr wrap="none" lIns="0" tIns="0" rIns="0" bIns="0" rtlCol="0" anchor="t">
            <a:spAutoFit/>
          </a:bodyPr>
          <a:lstStyle/>
          <a:p>
            <a:pPr algn="ctr">
              <a:lnSpc>
                <a:spcPts val="2800"/>
              </a:lnSpc>
              <a:spcBef>
                <a:spcPct val="0"/>
              </a:spcBef>
            </a:pPr>
            <a:r>
              <a:rPr lang="ja-JP" alt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３</a:t>
            </a:r>
            <a:endPar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endParaRPr>
          </a:p>
        </p:txBody>
      </p:sp>
      <p:sp>
        <p:nvSpPr>
          <p:cNvPr id="3" name="TextBox 7">
            <a:extLst>
              <a:ext uri="{FF2B5EF4-FFF2-40B4-BE49-F238E27FC236}">
                <a16:creationId xmlns:a16="http://schemas.microsoft.com/office/drawing/2014/main" id="{FEC087D4-480E-5661-00DB-72A6A17A8C94}"/>
              </a:ext>
            </a:extLst>
          </p:cNvPr>
          <p:cNvSpPr txBox="1"/>
          <p:nvPr/>
        </p:nvSpPr>
        <p:spPr>
          <a:xfrm>
            <a:off x="2681159" y="1548010"/>
            <a:ext cx="12925682" cy="885627"/>
          </a:xfrm>
          <a:prstGeom prst="rect">
            <a:avLst/>
          </a:prstGeom>
        </p:spPr>
        <p:txBody>
          <a:bodyPr lIns="0" tIns="0" rIns="0" bIns="0" rtlCol="0" anchor="t">
            <a:spAutoFit/>
          </a:bodyPr>
          <a:lstStyle/>
          <a:p>
            <a:pPr algn="ctr">
              <a:lnSpc>
                <a:spcPts val="7279"/>
              </a:lnSpc>
            </a:pPr>
            <a:r>
              <a:rPr lang="en-US" altLang="ja-JP" sz="4800" b="1">
                <a:solidFill>
                  <a:srgbClr val="3B365F"/>
                </a:solidFill>
                <a:latin typeface="Rounded M+ Bold"/>
                <a:ea typeface="Rounded M+ Bold"/>
                <a:cs typeface="Rounded M+ Bold"/>
                <a:sym typeface="Rounded M+ Bold"/>
              </a:rPr>
              <a:t>Q1.</a:t>
            </a:r>
            <a:r>
              <a:rPr lang="en-US" sz="4800" b="1">
                <a:solidFill>
                  <a:srgbClr val="3B365F"/>
                </a:solidFill>
                <a:latin typeface="Rounded M+ Bold"/>
                <a:ea typeface="Rounded M+ Bold"/>
                <a:cs typeface="Rounded M+ Bold"/>
                <a:sym typeface="Rounded M+ Bold"/>
              </a:rPr>
              <a:t>「カプセル」と「錠剤」の違いは何？</a:t>
            </a:r>
          </a:p>
        </p:txBody>
      </p:sp>
      <p:grpSp>
        <p:nvGrpSpPr>
          <p:cNvPr id="18" name="グループ化 17">
            <a:extLst>
              <a:ext uri="{FF2B5EF4-FFF2-40B4-BE49-F238E27FC236}">
                <a16:creationId xmlns:a16="http://schemas.microsoft.com/office/drawing/2014/main" id="{39BE42C9-D8C6-68B8-6E7F-56037B9C6E8B}"/>
              </a:ext>
            </a:extLst>
          </p:cNvPr>
          <p:cNvGrpSpPr/>
          <p:nvPr/>
        </p:nvGrpSpPr>
        <p:grpSpPr>
          <a:xfrm>
            <a:off x="9452363" y="4541158"/>
            <a:ext cx="7376821" cy="5199029"/>
            <a:chOff x="9452363" y="4756183"/>
            <a:chExt cx="7376821" cy="5199029"/>
          </a:xfrm>
        </p:grpSpPr>
        <p:sp>
          <p:nvSpPr>
            <p:cNvPr id="14" name="正方形/長方形 13">
              <a:extLst>
                <a:ext uri="{FF2B5EF4-FFF2-40B4-BE49-F238E27FC236}">
                  <a16:creationId xmlns:a16="http://schemas.microsoft.com/office/drawing/2014/main" id="{50F961E3-46B7-FD6E-59D8-A1756FDE1173}"/>
                </a:ext>
              </a:extLst>
            </p:cNvPr>
            <p:cNvSpPr/>
            <p:nvPr/>
          </p:nvSpPr>
          <p:spPr>
            <a:xfrm>
              <a:off x="9452363" y="4756183"/>
              <a:ext cx="7369206" cy="51990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Box 10"/>
            <p:cNvSpPr txBox="1"/>
            <p:nvPr/>
          </p:nvSpPr>
          <p:spPr>
            <a:xfrm>
              <a:off x="9459978" y="5028978"/>
              <a:ext cx="7369206" cy="3949799"/>
            </a:xfrm>
            <a:prstGeom prst="rect">
              <a:avLst/>
            </a:prstGeom>
          </p:spPr>
          <p:txBody>
            <a:bodyPr wrap="square" lIns="0" tIns="0" rIns="0" bIns="0" rtlCol="0" anchor="t">
              <a:spAutoFit/>
            </a:bodyPr>
            <a:lstStyle/>
            <a:p>
              <a:pPr algn="ctr">
                <a:lnSpc>
                  <a:spcPts val="5599"/>
                </a:lnSpc>
              </a:pPr>
              <a:r>
                <a:rPr lang="en-US" sz="3999"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錠剤</a:t>
              </a:r>
              <a:endParaRPr lang="en-US" sz="3999"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gn="l">
                <a:lnSpc>
                  <a:spcPts val="4200"/>
                </a:lnSpc>
              </a:pPr>
              <a:endParaRPr lang="en-US" sz="3000" b="1" u="sng">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gn="l">
                <a:lnSpc>
                  <a:spcPts val="4200"/>
                </a:lnSpc>
              </a:pPr>
              <a:r>
                <a:rPr lang="ja-JP" altLang="en-US" sz="3600" b="1" u="sng">
                  <a:solidFill>
                    <a:srgbClr val="3B365F"/>
                  </a:solidFill>
                  <a:latin typeface="Rounded M+ Bold"/>
                  <a:ea typeface="Rounded M+ Bold"/>
                  <a:cs typeface="Rounded M+ Bold"/>
                </a:rPr>
                <a:t>作り方</a:t>
              </a:r>
              <a:endParaRPr lang="en-US" sz="3600" b="1">
                <a:solidFill>
                  <a:srgbClr val="3B365F"/>
                </a:solidFill>
                <a:latin typeface="Rounded M+ Bold"/>
                <a:ea typeface="Rounded M+ Bold"/>
                <a:cs typeface="Rounded M+ Bold"/>
              </a:endParaRPr>
            </a:p>
            <a:p>
              <a:pPr marL="457200" indent="-457200">
                <a:lnSpc>
                  <a:spcPts val="4200"/>
                </a:lnSpc>
                <a:buFont typeface="Arial"/>
                <a:buChar char="•"/>
              </a:pPr>
              <a:r>
                <a:rPr lang="ja-JP" altLang="en-US" sz="3600" b="1">
                  <a:solidFill>
                    <a:srgbClr val="3B365F"/>
                  </a:solidFill>
                  <a:latin typeface="Rounded M+ Bold"/>
                  <a:ea typeface="Rounded M+ Bold"/>
                  <a:cs typeface="Rounded M+ Bold"/>
                  <a:sym typeface="Rounded M+"/>
                </a:rPr>
                <a:t>有効な成分を固めて作られた薬</a:t>
              </a:r>
              <a:endParaRPr lang="en-US" sz="3600" b="1">
                <a:solidFill>
                  <a:srgbClr val="3B365F"/>
                </a:solidFill>
                <a:latin typeface="Rounded M+ Bold"/>
                <a:ea typeface="Rounded M+ Bold"/>
                <a:cs typeface="Rounded M+ Bold"/>
              </a:endParaRPr>
            </a:p>
            <a:p>
              <a:pPr>
                <a:lnSpc>
                  <a:spcPts val="4200"/>
                </a:lnSpc>
              </a:pPr>
              <a:endParaRPr lang="ja-JP" altLang="en-US" sz="3600" b="1" u="sng">
                <a:solidFill>
                  <a:srgbClr val="3B365F"/>
                </a:solidFill>
                <a:ea typeface="+mn-lt"/>
                <a:cs typeface="Rounded M+ Bold"/>
                <a:sym typeface="Rounded M+ Bold"/>
              </a:endParaRPr>
            </a:p>
            <a:p>
              <a:pPr>
                <a:lnSpc>
                  <a:spcPts val="4200"/>
                </a:lnSpc>
              </a:pPr>
              <a:r>
                <a:rPr lang="ja-JP" altLang="en-US" sz="3600" b="1" u="sng">
                  <a:solidFill>
                    <a:srgbClr val="3B365F"/>
                  </a:solidFill>
                  <a:ea typeface="+mn-lt"/>
                  <a:cs typeface="Rounded M+ Bold"/>
                  <a:sym typeface="Rounded M+ Bold"/>
                </a:rPr>
                <a:t>特徴</a:t>
              </a:r>
              <a:endParaRPr lang="ja-JP">
                <a:ea typeface="ＭＳ Ｐゴシック"/>
                <a:cs typeface="Calibri"/>
              </a:endParaRPr>
            </a:p>
            <a:p>
              <a:pPr marL="457200" indent="-457200">
                <a:lnSpc>
                  <a:spcPts val="4200"/>
                </a:lnSpc>
                <a:buFont typeface="Arial"/>
                <a:buChar char="•"/>
              </a:pPr>
              <a:r>
                <a:rPr lang="ja-JP" altLang="en-US" sz="3600" b="1">
                  <a:solidFill>
                    <a:srgbClr val="3B365F"/>
                  </a:solidFill>
                  <a:latin typeface="Rounded M+ Bold"/>
                  <a:ea typeface="Rounded M+ Bold"/>
                  <a:cs typeface="Rounded M+ Bold"/>
                  <a:sym typeface="Rounded M+ Bold"/>
                </a:rPr>
                <a:t>比較的安価で製造しやすい</a:t>
              </a:r>
              <a:endParaRPr lang="en-US" sz="3600" b="1">
                <a:solidFill>
                  <a:srgbClr val="3B365F"/>
                </a:solidFill>
                <a:latin typeface="Rounded M+ Bold" panose="020B0600070205080204" charset="-128"/>
                <a:ea typeface="Rounded M+ Bold" panose="020B0600070205080204" charset="-128"/>
                <a:cs typeface="Rounded M+ Bold" panose="020B0600070205080204" charset="-128"/>
              </a:endParaRPr>
            </a:p>
          </p:txBody>
        </p:sp>
        <p:pic>
          <p:nvPicPr>
            <p:cNvPr id="13" name="図 12">
              <a:extLst>
                <a:ext uri="{FF2B5EF4-FFF2-40B4-BE49-F238E27FC236}">
                  <a16:creationId xmlns:a16="http://schemas.microsoft.com/office/drawing/2014/main" id="{4769B7C1-9E08-43A6-C5D0-F1183A82742E}"/>
                </a:ext>
              </a:extLst>
            </p:cNvPr>
            <p:cNvPicPr>
              <a:picLocks noChangeAspect="1"/>
            </p:cNvPicPr>
            <p:nvPr/>
          </p:nvPicPr>
          <p:blipFill>
            <a:blip r:embed="rId5"/>
            <a:stretch>
              <a:fillRect/>
            </a:stretch>
          </p:blipFill>
          <p:spPr>
            <a:xfrm>
              <a:off x="14102750" y="4818536"/>
              <a:ext cx="1756604" cy="1193714"/>
            </a:xfrm>
            <a:prstGeom prst="rect">
              <a:avLst/>
            </a:prstGeom>
          </p:spPr>
        </p:pic>
      </p:grpSp>
      <p:grpSp>
        <p:nvGrpSpPr>
          <p:cNvPr id="17" name="グループ化 16">
            <a:extLst>
              <a:ext uri="{FF2B5EF4-FFF2-40B4-BE49-F238E27FC236}">
                <a16:creationId xmlns:a16="http://schemas.microsoft.com/office/drawing/2014/main" id="{1AE141B8-607B-2D2E-6210-18B76283B2A9}"/>
              </a:ext>
            </a:extLst>
          </p:cNvPr>
          <p:cNvGrpSpPr/>
          <p:nvPr/>
        </p:nvGrpSpPr>
        <p:grpSpPr>
          <a:xfrm>
            <a:off x="1466431" y="4541158"/>
            <a:ext cx="7376821" cy="5199029"/>
            <a:chOff x="1466431" y="4756183"/>
            <a:chExt cx="7376821" cy="5199029"/>
          </a:xfrm>
        </p:grpSpPr>
        <p:sp>
          <p:nvSpPr>
            <p:cNvPr id="15" name="正方形/長方形 14">
              <a:extLst>
                <a:ext uri="{FF2B5EF4-FFF2-40B4-BE49-F238E27FC236}">
                  <a16:creationId xmlns:a16="http://schemas.microsoft.com/office/drawing/2014/main" id="{D38362DC-02F8-9433-A1FB-2589A3B959FA}"/>
                </a:ext>
              </a:extLst>
            </p:cNvPr>
            <p:cNvSpPr/>
            <p:nvPr/>
          </p:nvSpPr>
          <p:spPr>
            <a:xfrm>
              <a:off x="1466431" y="4756183"/>
              <a:ext cx="7369206" cy="51990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TextBox 9"/>
            <p:cNvSpPr txBox="1"/>
            <p:nvPr/>
          </p:nvSpPr>
          <p:spPr>
            <a:xfrm>
              <a:off x="1466431" y="5028978"/>
              <a:ext cx="7376821" cy="4911729"/>
            </a:xfrm>
            <a:prstGeom prst="rect">
              <a:avLst/>
            </a:prstGeom>
          </p:spPr>
          <p:txBody>
            <a:bodyPr wrap="square" lIns="0" tIns="0" rIns="0" bIns="0" rtlCol="0" anchor="t">
              <a:spAutoFit/>
            </a:bodyPr>
            <a:lstStyle/>
            <a:p>
              <a:pPr algn="ctr">
                <a:lnSpc>
                  <a:spcPts val="5599"/>
                </a:lnSpc>
              </a:pPr>
              <a:r>
                <a:rPr lang="en-US" sz="3999"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カプセル</a:t>
              </a:r>
              <a:endParaRPr lang="en-US" sz="3999"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gn="l">
                <a:lnSpc>
                  <a:spcPts val="4200"/>
                </a:lnSpc>
              </a:pPr>
              <a:endParaRPr lang="en-US" sz="3000" b="1" u="sng">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a:p>
              <a:pPr>
                <a:lnSpc>
                  <a:spcPts val="4200"/>
                </a:lnSpc>
              </a:pPr>
              <a:r>
                <a:rPr lang="ja-JP" altLang="en-US" sz="3600" b="1" u="sng">
                  <a:solidFill>
                    <a:srgbClr val="3B365F"/>
                  </a:solidFill>
                  <a:latin typeface="Rounded M+ Bold"/>
                  <a:ea typeface="Rounded M+ Bold"/>
                  <a:cs typeface="Rounded M+ Bold"/>
                  <a:sym typeface="Rounded M+ Bold"/>
                </a:rPr>
                <a:t>作り方</a:t>
              </a:r>
              <a:endParaRPr lang="en-US" altLang="ja-JP" sz="3600" b="1" u="sng">
                <a:solidFill>
                  <a:srgbClr val="3B365F"/>
                </a:solidFill>
                <a:latin typeface="Rounded M+ Bold"/>
                <a:ea typeface="Rounded M+ Bold"/>
                <a:cs typeface="Rounded M+ Bold"/>
              </a:endParaRPr>
            </a:p>
            <a:p>
              <a:pPr marL="457200" indent="-457200">
                <a:lnSpc>
                  <a:spcPts val="4200"/>
                </a:lnSpc>
                <a:buFont typeface="Arial"/>
                <a:buChar char="•"/>
              </a:pPr>
              <a:r>
                <a:rPr lang="ja-JP" altLang="en-US" sz="3600" b="1">
                  <a:solidFill>
                    <a:srgbClr val="3B365F"/>
                  </a:solidFill>
                  <a:latin typeface="Rounded M+ Bold"/>
                  <a:ea typeface="Rounded M+ Bold"/>
                  <a:cs typeface="Rounded M+ Bold"/>
                  <a:sym typeface="Rounded M+ Bold"/>
                </a:rPr>
                <a:t>カプセルの中に有効成分が</a:t>
              </a:r>
              <a:r>
                <a:rPr lang="ja-JP" altLang="en-US" sz="3600" b="1">
                  <a:solidFill>
                    <a:srgbClr val="3B365F"/>
                  </a:solidFill>
                  <a:latin typeface="Rounded M+ Bold"/>
                  <a:ea typeface="Rounded M+ Bold"/>
                  <a:cs typeface="Rounded M+ Bold"/>
                  <a:sym typeface="Rounded M+"/>
                </a:rPr>
                <a:t>、</a:t>
              </a:r>
              <a:r>
                <a:rPr lang="en-US" sz="3600" b="1" err="1">
                  <a:solidFill>
                    <a:srgbClr val="3B365F"/>
                  </a:solidFill>
                  <a:latin typeface="Rounded M+ Bold"/>
                  <a:ea typeface="Rounded M+ Bold"/>
                  <a:cs typeface="Rounded M+ Bold"/>
                  <a:sym typeface="Rounded M+"/>
                </a:rPr>
                <a:t>粉末</a:t>
              </a:r>
              <a:r>
                <a:rPr lang="ja-JP" altLang="en-US" sz="3600" b="1">
                  <a:solidFill>
                    <a:srgbClr val="3B365F"/>
                  </a:solidFill>
                  <a:latin typeface="Rounded M+ Bold"/>
                  <a:ea typeface="Rounded M+ Bold"/>
                  <a:cs typeface="Rounded M+ Bold"/>
                  <a:sym typeface="Rounded M+"/>
                </a:rPr>
                <a:t>や</a:t>
              </a:r>
              <a:r>
                <a:rPr lang="en-US" sz="3600" b="1" err="1">
                  <a:solidFill>
                    <a:srgbClr val="3B365F"/>
                  </a:solidFill>
                  <a:latin typeface="Rounded M+ Bold"/>
                  <a:ea typeface="Rounded M+ Bold"/>
                  <a:cs typeface="Rounded M+ Bold"/>
                  <a:sym typeface="Rounded M+"/>
                </a:rPr>
                <a:t>液体</a:t>
              </a:r>
              <a:r>
                <a:rPr lang="ja-JP" altLang="en-US" sz="3600" b="1">
                  <a:solidFill>
                    <a:srgbClr val="3B365F"/>
                  </a:solidFill>
                  <a:latin typeface="Rounded M+ Bold"/>
                  <a:ea typeface="Rounded M+ Bold"/>
                  <a:cs typeface="Rounded M+ Bold"/>
                  <a:sym typeface="Rounded M+"/>
                </a:rPr>
                <a:t>など</a:t>
              </a:r>
              <a:r>
                <a:rPr lang="en-US" sz="3600" b="1" err="1">
                  <a:solidFill>
                    <a:srgbClr val="3B365F"/>
                  </a:solidFill>
                  <a:latin typeface="Rounded M+ Bold"/>
                  <a:ea typeface="Rounded M+ Bold"/>
                  <a:cs typeface="Rounded M+ Bold"/>
                  <a:sym typeface="Rounded M+"/>
                </a:rPr>
                <a:t>の状態で入っている</a:t>
              </a:r>
              <a:endParaRPr lang="en-US" sz="3600" b="1" err="1">
                <a:solidFill>
                  <a:srgbClr val="3B365F"/>
                </a:solidFill>
                <a:latin typeface="Rounded M+ Bold"/>
                <a:ea typeface="Rounded M+ Bold"/>
                <a:cs typeface="Rounded M+ Bold"/>
              </a:endParaRPr>
            </a:p>
            <a:p>
              <a:pPr>
                <a:lnSpc>
                  <a:spcPts val="4200"/>
                </a:lnSpc>
              </a:pPr>
              <a:r>
                <a:rPr lang="en-US" altLang="ja-JP" sz="3600" b="1" u="sng" err="1">
                  <a:solidFill>
                    <a:srgbClr val="3B365F"/>
                  </a:solidFill>
                  <a:latin typeface="Rounded M+ Bold"/>
                  <a:ea typeface="Rounded M+ Bold"/>
                  <a:cs typeface="Rounded M+ Bold"/>
                </a:rPr>
                <a:t>特徴</a:t>
              </a:r>
            </a:p>
            <a:p>
              <a:pPr marL="457200" indent="-457200">
                <a:lnSpc>
                  <a:spcPts val="4200"/>
                </a:lnSpc>
                <a:buFont typeface="Arial"/>
                <a:buChar char="•"/>
              </a:pPr>
              <a:r>
                <a:rPr lang="ja-JP" altLang="en-US" sz="3600" b="1">
                  <a:solidFill>
                    <a:srgbClr val="3B365F"/>
                  </a:solidFill>
                  <a:latin typeface="Rounded M+ Bold"/>
                  <a:ea typeface="Rounded M+ Bold"/>
                  <a:cs typeface="Rounded M+ Bold"/>
                  <a:sym typeface="Rounded M+"/>
                </a:rPr>
                <a:t>においや味を感じにくい</a:t>
              </a:r>
              <a:endParaRPr lang="en-US" altLang="ja-JP" sz="3600" b="1">
                <a:solidFill>
                  <a:srgbClr val="3B365F"/>
                </a:solidFill>
                <a:latin typeface="Rounded M+ Bold"/>
                <a:ea typeface="Rounded M+ Bold"/>
                <a:cs typeface="Rounded M+ Bold"/>
              </a:endParaRPr>
            </a:p>
            <a:p>
              <a:pPr>
                <a:lnSpc>
                  <a:spcPts val="4200"/>
                </a:lnSpc>
              </a:pPr>
              <a:r>
                <a:rPr lang="ja-JP" altLang="en-US" sz="3600" b="1">
                  <a:solidFill>
                    <a:srgbClr val="3B365F"/>
                  </a:solidFill>
                  <a:latin typeface="Rounded M+ Bold"/>
                  <a:ea typeface="Rounded M+ Bold"/>
                  <a:cs typeface="Rounded M+ Bold"/>
                  <a:sym typeface="Rounded M+"/>
                </a:rPr>
                <a:t>　　→苦い薬でも飲みやすい</a:t>
              </a:r>
              <a:endParaRPr lang="en-US" altLang="ja-JP" sz="3600" b="1">
                <a:solidFill>
                  <a:srgbClr val="3B365F"/>
                </a:solidFill>
                <a:latin typeface="Rounded M+ Bold"/>
                <a:ea typeface="Rounded M+ Bold"/>
                <a:cs typeface="Rounded M+ Bold"/>
                <a:sym typeface="Rounded M+"/>
              </a:endParaRPr>
            </a:p>
            <a:p>
              <a:pPr algn="l">
                <a:lnSpc>
                  <a:spcPts val="3310"/>
                </a:lnSpc>
              </a:pPr>
              <a:endParaRPr lang="en-US" altLang="ja-JP" sz="3000" b="1">
                <a:solidFill>
                  <a:srgbClr val="3B365F"/>
                </a:solidFill>
                <a:latin typeface="Rounded M+ Bold"/>
                <a:ea typeface="Rounded M+ Bold"/>
                <a:cs typeface="Rounded M+ Bold"/>
              </a:endParaRPr>
            </a:p>
          </p:txBody>
        </p:sp>
        <p:pic>
          <p:nvPicPr>
            <p:cNvPr id="16" name="図 15">
              <a:extLst>
                <a:ext uri="{FF2B5EF4-FFF2-40B4-BE49-F238E27FC236}">
                  <a16:creationId xmlns:a16="http://schemas.microsoft.com/office/drawing/2014/main" id="{C8F9C936-A1B3-D6B5-ACE1-B0615D07AC57}"/>
                </a:ext>
              </a:extLst>
            </p:cNvPr>
            <p:cNvPicPr>
              <a:picLocks noChangeAspect="1"/>
            </p:cNvPicPr>
            <p:nvPr/>
          </p:nvPicPr>
          <p:blipFill>
            <a:blip r:embed="rId6"/>
            <a:stretch>
              <a:fillRect/>
            </a:stretch>
          </p:blipFill>
          <p:spPr>
            <a:xfrm rot="20526579">
              <a:off x="6557866" y="5003901"/>
              <a:ext cx="1673140" cy="1259038"/>
            </a:xfrm>
            <a:prstGeom prst="rect">
              <a:avLst/>
            </a:prstGeom>
          </p:spPr>
        </p:pic>
      </p:grpSp>
      <p:sp>
        <p:nvSpPr>
          <p:cNvPr id="19" name="テキスト ボックス 18">
            <a:extLst>
              <a:ext uri="{FF2B5EF4-FFF2-40B4-BE49-F238E27FC236}">
                <a16:creationId xmlns:a16="http://schemas.microsoft.com/office/drawing/2014/main" id="{E95D2534-A8DA-8C01-DE43-67F13FA087A2}"/>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4" name="Freeform 11">
            <a:extLst>
              <a:ext uri="{FF2B5EF4-FFF2-40B4-BE49-F238E27FC236}">
                <a16:creationId xmlns:a16="http://schemas.microsoft.com/office/drawing/2014/main" id="{BEB3C7B7-8EC8-1836-6EB6-3DE3B00AC9A9}"/>
              </a:ext>
            </a:extLst>
          </p:cNvPr>
          <p:cNvSpPr/>
          <p:nvPr/>
        </p:nvSpPr>
        <p:spPr>
          <a:xfrm>
            <a:off x="1752600" y="2648899"/>
            <a:ext cx="14400000" cy="1548000"/>
          </a:xfrm>
          <a:custGeom>
            <a:avLst/>
            <a:gdLst/>
            <a:ahLst/>
            <a:cxnLst/>
            <a:rect l="l" t="t" r="r" b="b"/>
            <a:pathLst>
              <a:path w="1634722" h="858335">
                <a:moveTo>
                  <a:pt x="62366" y="0"/>
                </a:moveTo>
                <a:lnTo>
                  <a:pt x="1572355" y="0"/>
                </a:lnTo>
                <a:cubicBezTo>
                  <a:pt x="1588896" y="0"/>
                  <a:pt x="1604759" y="6571"/>
                  <a:pt x="1616455" y="18267"/>
                </a:cubicBezTo>
                <a:cubicBezTo>
                  <a:pt x="1628151" y="29963"/>
                  <a:pt x="1634722" y="45826"/>
                  <a:pt x="1634722" y="62366"/>
                </a:cubicBezTo>
                <a:lnTo>
                  <a:pt x="1634722" y="795969"/>
                </a:lnTo>
                <a:cubicBezTo>
                  <a:pt x="1634722" y="812510"/>
                  <a:pt x="1628151" y="828373"/>
                  <a:pt x="1616455" y="840069"/>
                </a:cubicBezTo>
                <a:cubicBezTo>
                  <a:pt x="1604759" y="851764"/>
                  <a:pt x="1588896" y="858335"/>
                  <a:pt x="1572355" y="858335"/>
                </a:cubicBezTo>
                <a:lnTo>
                  <a:pt x="62366" y="858335"/>
                </a:lnTo>
                <a:cubicBezTo>
                  <a:pt x="45826" y="858335"/>
                  <a:pt x="29963" y="851764"/>
                  <a:pt x="18267" y="840069"/>
                </a:cubicBezTo>
                <a:cubicBezTo>
                  <a:pt x="6571" y="828373"/>
                  <a:pt x="0" y="812510"/>
                  <a:pt x="0" y="795969"/>
                </a:cubicBezTo>
                <a:lnTo>
                  <a:pt x="0" y="62366"/>
                </a:lnTo>
                <a:cubicBezTo>
                  <a:pt x="0" y="45826"/>
                  <a:pt x="6571" y="29963"/>
                  <a:pt x="18267" y="18267"/>
                </a:cubicBezTo>
                <a:cubicBezTo>
                  <a:pt x="29963" y="6571"/>
                  <a:pt x="45826" y="0"/>
                  <a:pt x="62366" y="0"/>
                </a:cubicBezTo>
                <a:close/>
              </a:path>
            </a:pathLst>
          </a:custGeom>
          <a:solidFill>
            <a:schemeClr val="tx2">
              <a:lumMod val="20000"/>
              <a:lumOff val="80000"/>
            </a:schemeClr>
          </a:solidFill>
        </p:spPr>
        <p:txBody>
          <a:bodyPr lIns="91440" tIns="45720" rIns="91440" bIns="45720" anchor="ctr"/>
          <a:lstStyle/>
          <a:p>
            <a:pPr lvl="7">
              <a:lnSpc>
                <a:spcPts val="6579"/>
              </a:lnSpc>
              <a:defRPr/>
            </a:pPr>
            <a:r>
              <a:rPr kumimoji="0" lang="ja-JP" altLang="en-US" sz="36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正解は</a:t>
            </a:r>
            <a:r>
              <a:rPr kumimoji="0" lang="en-US" altLang="ja-JP" sz="36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a:t>
            </a:r>
            <a:r>
              <a:rPr kumimoji="0" lang="ja-JP" altLang="en-US" sz="46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a:t>
            </a:r>
            <a:r>
              <a:rPr lang="ja-JP" altLang="en-US" sz="4650" b="1">
                <a:solidFill>
                  <a:srgbClr val="3B365F"/>
                </a:solidFill>
                <a:latin typeface="Rounded M+ Bold"/>
                <a:ea typeface="Rounded M+ Bold"/>
                <a:cs typeface="Rounded M+ Bold"/>
                <a:sym typeface="Rounded M+ Bold"/>
              </a:rPr>
              <a:t>② 作り方　！！　</a:t>
            </a:r>
            <a:endParaRPr lang="ja-JP" altLang="en-US" sz="5400" b="1" i="0" u="none" strike="noStrike" kern="1200" cap="none" spc="0" normalizeH="0" baseline="0" noProof="0">
              <a:ln>
                <a:noFill/>
              </a:ln>
              <a:solidFill>
                <a:srgbClr val="3B365F"/>
              </a:solidFill>
              <a:effectLst/>
              <a:uLnTx/>
              <a:uFillTx/>
              <a:latin typeface="Rounded M+ Bold"/>
              <a:ea typeface="Rounded M+ Bold"/>
              <a:cs typeface="Rounded M+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75C7565B-3A64-B2C7-B319-C333460A28ED}"/>
              </a:ext>
            </a:extLst>
          </p:cNvPr>
          <p:cNvSpPr/>
          <p:nvPr/>
        </p:nvSpPr>
        <p:spPr>
          <a:xfrm rot="19213699">
            <a:off x="9989216" y="-328230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Freeform 2"/>
          <p:cNvSpPr/>
          <p:nvPr/>
        </p:nvSpPr>
        <p:spPr>
          <a:xfrm rot="5755965">
            <a:off x="-2596635" y="-6569350"/>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4" name="TextBox 4"/>
          <p:cNvSpPr txBox="1"/>
          <p:nvPr/>
        </p:nvSpPr>
        <p:spPr>
          <a:xfrm>
            <a:off x="825693" y="1647305"/>
            <a:ext cx="16636614" cy="902363"/>
          </a:xfrm>
          <a:prstGeom prst="rect">
            <a:avLst/>
          </a:prstGeom>
        </p:spPr>
        <p:txBody>
          <a:bodyPr lIns="0" tIns="0" rIns="0" bIns="0" rtlCol="0" anchor="t">
            <a:spAutoFit/>
          </a:bodyPr>
          <a:lstStyle/>
          <a:p>
            <a:pPr algn="ctr">
              <a:lnSpc>
                <a:spcPts val="7361"/>
              </a:lnSpc>
            </a:pPr>
            <a:r>
              <a:rPr lang="en-US" altLang="ja-JP" sz="4800" b="1">
                <a:solidFill>
                  <a:srgbClr val="3B365F"/>
                </a:solidFill>
                <a:latin typeface="Rounded M+ Bold"/>
                <a:ea typeface="Rounded M+ Bold"/>
                <a:cs typeface="Rounded M+ Bold"/>
                <a:sym typeface="Rounded M+ Bold"/>
              </a:rPr>
              <a:t>Q2.</a:t>
            </a:r>
            <a:r>
              <a:rPr lang="en-US" sz="48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あなたが薬を</a:t>
            </a:r>
            <a:r>
              <a:rPr lang="ja-JP" altLang="en-US" sz="48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使った時を思い出してみよう</a:t>
            </a:r>
            <a:endParaRPr lang="en-US" sz="48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sp>
        <p:nvSpPr>
          <p:cNvPr id="6" name="TextBox 6"/>
          <p:cNvSpPr txBox="1"/>
          <p:nvPr/>
        </p:nvSpPr>
        <p:spPr>
          <a:xfrm>
            <a:off x="17207260" y="9201150"/>
            <a:ext cx="256481" cy="339901"/>
          </a:xfrm>
          <a:prstGeom prst="rect">
            <a:avLst/>
          </a:prstGeom>
        </p:spPr>
        <p:txBody>
          <a:bodyPr wrap="none" lIns="0" tIns="0" rIns="0" bIns="0" rtlCol="0" anchor="t">
            <a:spAutoFit/>
          </a:bodyPr>
          <a:lstStyle/>
          <a:p>
            <a:pPr algn="ctr">
              <a:lnSpc>
                <a:spcPts val="2800"/>
              </a:lnSpc>
              <a:spcBef>
                <a:spcPct val="0"/>
              </a:spcBef>
            </a:pPr>
            <a:r>
              <a:rPr lang="ja-JP" alt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４</a:t>
            </a:r>
            <a:endPar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endParaRPr>
          </a:p>
        </p:txBody>
      </p:sp>
      <p:sp>
        <p:nvSpPr>
          <p:cNvPr id="8" name="TextBox 7">
            <a:extLst>
              <a:ext uri="{FF2B5EF4-FFF2-40B4-BE49-F238E27FC236}">
                <a16:creationId xmlns:a16="http://schemas.microsoft.com/office/drawing/2014/main" id="{C1ED1EDF-EB43-645E-DED8-A3DA2BD8003A}"/>
              </a:ext>
            </a:extLst>
          </p:cNvPr>
          <p:cNvSpPr txBox="1"/>
          <p:nvPr/>
        </p:nvSpPr>
        <p:spPr>
          <a:xfrm>
            <a:off x="2855505" y="344488"/>
            <a:ext cx="12576991" cy="1104661"/>
          </a:xfrm>
          <a:prstGeom prst="rect">
            <a:avLst/>
          </a:prstGeom>
        </p:spPr>
        <p:txBody>
          <a:bodyPr lIns="0" tIns="0" rIns="0" bIns="0" rtlCol="0" anchor="t">
            <a:spAutoFit/>
          </a:bodyPr>
          <a:lstStyle/>
          <a:p>
            <a:pPr algn="ctr">
              <a:lnSpc>
                <a:spcPts val="9100"/>
              </a:lnSpc>
            </a:pPr>
            <a:r>
              <a:rPr lang="ja-JP" altLang="en-US" sz="6500" b="1">
                <a:solidFill>
                  <a:srgbClr val="3B365F"/>
                </a:solidFill>
                <a:latin typeface="Rounded M+ Bold"/>
                <a:ea typeface="Rounded M+ Bold"/>
                <a:cs typeface="Rounded M+ Bold"/>
                <a:sym typeface="Rounded M+ Bold"/>
              </a:rPr>
              <a:t>おくすり</a:t>
            </a:r>
            <a:r>
              <a:rPr lang="en-US" altLang="ja-JP" sz="6500" b="1">
                <a:solidFill>
                  <a:srgbClr val="3B365F"/>
                </a:solidFill>
                <a:latin typeface="Rounded M+ Bold"/>
                <a:ea typeface="Rounded M+ Bold"/>
                <a:cs typeface="Rounded M+ Bold"/>
                <a:sym typeface="Rounded M+ Bold"/>
              </a:rPr>
              <a:t>ク</a:t>
            </a:r>
            <a:r>
              <a:rPr lang="ja-JP" altLang="en-US" sz="6500" b="1">
                <a:solidFill>
                  <a:srgbClr val="3B365F"/>
                </a:solidFill>
                <a:latin typeface="Rounded M+ Bold"/>
                <a:ea typeface="Rounded M+ Bold"/>
                <a:cs typeface="Rounded M+ Bold"/>
                <a:sym typeface="Rounded M+ Bold"/>
              </a:rPr>
              <a:t>イズ💊</a:t>
            </a:r>
            <a:endParaRPr lang="en-US" altLang="ja-JP" sz="6500" b="1">
              <a:solidFill>
                <a:srgbClr val="3B365F"/>
              </a:solidFill>
              <a:latin typeface="Rounded M+ Bold"/>
              <a:ea typeface="Rounded M+ Bold"/>
              <a:cs typeface="Rounded M+ Bold"/>
              <a:sym typeface="Rounded M+ Bold"/>
            </a:endParaRPr>
          </a:p>
        </p:txBody>
      </p:sp>
      <p:grpSp>
        <p:nvGrpSpPr>
          <p:cNvPr id="23" name="グループ化 22">
            <a:extLst>
              <a:ext uri="{FF2B5EF4-FFF2-40B4-BE49-F238E27FC236}">
                <a16:creationId xmlns:a16="http://schemas.microsoft.com/office/drawing/2014/main" id="{11FECAFB-27DB-11EF-383C-01476E498E5E}"/>
              </a:ext>
            </a:extLst>
          </p:cNvPr>
          <p:cNvGrpSpPr/>
          <p:nvPr/>
        </p:nvGrpSpPr>
        <p:grpSpPr>
          <a:xfrm>
            <a:off x="9657863" y="2900426"/>
            <a:ext cx="6648937" cy="6470674"/>
            <a:chOff x="9657863" y="2900426"/>
            <a:chExt cx="6648937" cy="6470674"/>
          </a:xfrm>
        </p:grpSpPr>
        <p:sp>
          <p:nvSpPr>
            <p:cNvPr id="12" name="正方形/長方形 11">
              <a:extLst>
                <a:ext uri="{FF2B5EF4-FFF2-40B4-BE49-F238E27FC236}">
                  <a16:creationId xmlns:a16="http://schemas.microsoft.com/office/drawing/2014/main" id="{C30EF92C-9C95-BF95-2E47-D75C2E4CD0C9}"/>
                </a:ext>
              </a:extLst>
            </p:cNvPr>
            <p:cNvSpPr/>
            <p:nvPr/>
          </p:nvSpPr>
          <p:spPr>
            <a:xfrm>
              <a:off x="9657863" y="4172072"/>
              <a:ext cx="6504379" cy="5093310"/>
            </a:xfrm>
            <a:prstGeom prst="rect">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薬を飲んでいる人のイラスト">
              <a:extLst>
                <a:ext uri="{FF2B5EF4-FFF2-40B4-BE49-F238E27FC236}">
                  <a16:creationId xmlns:a16="http://schemas.microsoft.com/office/drawing/2014/main" id="{A0FD611B-0712-97FF-E9A6-E934FFE95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4583" y="4522829"/>
              <a:ext cx="2596017" cy="25960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日焼けのイラスト「日焼け止めを塗る女性」">
              <a:extLst>
                <a:ext uri="{FF2B5EF4-FFF2-40B4-BE49-F238E27FC236}">
                  <a16:creationId xmlns:a16="http://schemas.microsoft.com/office/drawing/2014/main" id="{39028422-B1CF-ACD6-B331-642FBED23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8365" y="6394116"/>
              <a:ext cx="2284835" cy="2976984"/>
            </a:xfrm>
            <a:prstGeom prst="rect">
              <a:avLst/>
            </a:prstGeom>
            <a:noFill/>
            <a:extLst>
              <a:ext uri="{909E8E84-426E-40DD-AFC4-6F175D3DCCD1}">
                <a14:hiddenFill xmlns:a14="http://schemas.microsoft.com/office/drawing/2010/main">
                  <a:solidFill>
                    <a:srgbClr val="FFFFFF"/>
                  </a:solidFill>
                </a14:hiddenFill>
              </a:ext>
            </a:extLst>
          </p:spPr>
        </p:pic>
        <p:sp>
          <p:nvSpPr>
            <p:cNvPr id="13" name="四角形: 角を丸くする 12">
              <a:extLst>
                <a:ext uri="{FF2B5EF4-FFF2-40B4-BE49-F238E27FC236}">
                  <a16:creationId xmlns:a16="http://schemas.microsoft.com/office/drawing/2014/main" id="{B3BAEFED-4B58-86DD-FD89-6C62837F98B5}"/>
                </a:ext>
              </a:extLst>
            </p:cNvPr>
            <p:cNvSpPr/>
            <p:nvPr/>
          </p:nvSpPr>
          <p:spPr>
            <a:xfrm>
              <a:off x="9657863" y="2900426"/>
              <a:ext cx="6504379" cy="1254028"/>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sz="3600" b="1" i="0" u="none" strike="noStrike" kern="1200" cap="none" spc="0" normalizeH="0" baseline="0" noProof="0">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どんな薬？</a:t>
              </a:r>
              <a:endParaRPr kumimoji="1" lang="ja-JP" altLang="en-US" sz="3600"/>
            </a:p>
          </p:txBody>
        </p:sp>
        <p:pic>
          <p:nvPicPr>
            <p:cNvPr id="1034" name="Picture 10" descr="エピネフリンを打つ人のイラスト">
              <a:extLst>
                <a:ext uri="{FF2B5EF4-FFF2-40B4-BE49-F238E27FC236}">
                  <a16:creationId xmlns:a16="http://schemas.microsoft.com/office/drawing/2014/main" id="{9481C495-C9DC-8DB5-9747-66601AC941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8652" y="4483188"/>
              <a:ext cx="2988148" cy="2988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グループ化 21">
            <a:extLst>
              <a:ext uri="{FF2B5EF4-FFF2-40B4-BE49-F238E27FC236}">
                <a16:creationId xmlns:a16="http://schemas.microsoft.com/office/drawing/2014/main" id="{83921546-0A55-7587-3A23-78B6CD63600C}"/>
              </a:ext>
            </a:extLst>
          </p:cNvPr>
          <p:cNvGrpSpPr/>
          <p:nvPr/>
        </p:nvGrpSpPr>
        <p:grpSpPr>
          <a:xfrm>
            <a:off x="2300647" y="2900426"/>
            <a:ext cx="6534990" cy="6470674"/>
            <a:chOff x="2300647" y="2900426"/>
            <a:chExt cx="6534990" cy="6470674"/>
          </a:xfrm>
        </p:grpSpPr>
        <p:sp>
          <p:nvSpPr>
            <p:cNvPr id="11" name="正方形/長方形 10">
              <a:extLst>
                <a:ext uri="{FF2B5EF4-FFF2-40B4-BE49-F238E27FC236}">
                  <a16:creationId xmlns:a16="http://schemas.microsoft.com/office/drawing/2014/main" id="{96193AA0-9081-1740-5D0A-CDF1739B407F}"/>
                </a:ext>
              </a:extLst>
            </p:cNvPr>
            <p:cNvSpPr/>
            <p:nvPr/>
          </p:nvSpPr>
          <p:spPr>
            <a:xfrm>
              <a:off x="2331257" y="4172071"/>
              <a:ext cx="6504380" cy="5199029"/>
            </a:xfrm>
            <a:prstGeom prst="rect">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腹痛のイラスト（女性）">
              <a:extLst>
                <a:ext uri="{FF2B5EF4-FFF2-40B4-BE49-F238E27FC236}">
                  <a16:creationId xmlns:a16="http://schemas.microsoft.com/office/drawing/2014/main" id="{23D70F47-F002-06FB-A9E1-4269E25B3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0868" y="4342144"/>
              <a:ext cx="2908194" cy="29081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具合の悪い人のイラスト（男性）">
              <a:extLst>
                <a:ext uri="{FF2B5EF4-FFF2-40B4-BE49-F238E27FC236}">
                  <a16:creationId xmlns:a16="http://schemas.microsoft.com/office/drawing/2014/main" id="{14659C49-DDF9-CB44-9905-2A800C2B44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0647" y="6301423"/>
              <a:ext cx="2976984" cy="2976984"/>
            </a:xfrm>
            <a:prstGeom prst="rect">
              <a:avLst/>
            </a:prstGeom>
            <a:noFill/>
            <a:extLst>
              <a:ext uri="{909E8E84-426E-40DD-AFC4-6F175D3DCCD1}">
                <a14:hiddenFill xmlns:a14="http://schemas.microsoft.com/office/drawing/2010/main">
                  <a:solidFill>
                    <a:srgbClr val="FFFFFF"/>
                  </a:solidFill>
                </a14:hiddenFill>
              </a:ext>
            </a:extLst>
          </p:spPr>
        </p:pic>
        <p:sp>
          <p:nvSpPr>
            <p:cNvPr id="15" name="四角形: 角を丸くする 14">
              <a:extLst>
                <a:ext uri="{FF2B5EF4-FFF2-40B4-BE49-F238E27FC236}">
                  <a16:creationId xmlns:a16="http://schemas.microsoft.com/office/drawing/2014/main" id="{2D227AEA-A7DF-455A-D313-048D0AAF4B05}"/>
                </a:ext>
              </a:extLst>
            </p:cNvPr>
            <p:cNvSpPr/>
            <p:nvPr/>
          </p:nvSpPr>
          <p:spPr>
            <a:xfrm>
              <a:off x="2331258" y="2900426"/>
              <a:ext cx="6504379" cy="1254028"/>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ja-JP" sz="3600" b="1" i="0" u="none" strike="noStrike" kern="1200" cap="none" spc="0" normalizeH="0" baseline="0" noProof="0" err="1">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いつ</a:t>
              </a:r>
              <a:r>
                <a:rPr kumimoji="0" lang="en-US" altLang="ja-JP" sz="3600" b="1" i="0" u="none" strike="noStrike" kern="1200" cap="none" spc="0" normalizeH="0" baseline="0" noProof="0">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a:t>
              </a:r>
              <a:r>
                <a:rPr kumimoji="0" lang="ja-JP" altLang="en-US" sz="3600" b="1" i="0" u="none" strike="noStrike" kern="1200" cap="none" spc="0" normalizeH="0" baseline="0" noProof="0">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 </a:t>
              </a:r>
              <a:r>
                <a:rPr kumimoji="0" lang="en-US" altLang="ja-JP" sz="3600" b="1" i="0" u="none" strike="noStrike" kern="1200" cap="none" spc="0" normalizeH="0" baseline="0" noProof="0" err="1">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どんな時</a:t>
              </a:r>
              <a:r>
                <a:rPr kumimoji="0" lang="en-US" altLang="ja-JP" sz="3600" b="1" i="0" u="none" strike="noStrike" kern="1200" cap="none" spc="0" normalizeH="0" baseline="0" noProof="0">
                  <a:ln>
                    <a:noFill/>
                  </a:ln>
                  <a:solidFill>
                    <a:srgbClr val="3B365F"/>
                  </a:solidFill>
                  <a:effectLst/>
                  <a:uLnTx/>
                  <a:uFillTx/>
                  <a:latin typeface="Rounded M+ Bold" panose="020B0600070205080204" charset="-128"/>
                  <a:ea typeface="Rounded M+ Bold" panose="020B0600070205080204" charset="-128"/>
                  <a:cs typeface="Rounded M+ Bold" panose="020B0600070205080204" charset="-128"/>
                  <a:sym typeface="Rounded M+ Bold"/>
                </a:rPr>
                <a:t>？</a:t>
              </a:r>
            </a:p>
          </p:txBody>
        </p:sp>
        <p:pic>
          <p:nvPicPr>
            <p:cNvPr id="1036" name="Picture 12" descr="眼と鼻をこすっている人のイラスト（花粉症）">
              <a:extLst>
                <a:ext uri="{FF2B5EF4-FFF2-40B4-BE49-F238E27FC236}">
                  <a16:creationId xmlns:a16="http://schemas.microsoft.com/office/drawing/2014/main" id="{99AEB206-3B66-1B4F-0075-23A83BD776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0432" y="6427874"/>
              <a:ext cx="2724083" cy="2724083"/>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テキスト ボックス 20">
            <a:extLst>
              <a:ext uri="{FF2B5EF4-FFF2-40B4-BE49-F238E27FC236}">
                <a16:creationId xmlns:a16="http://schemas.microsoft.com/office/drawing/2014/main" id="{305271AE-D5E2-6D1C-6F16-48C4EE084C41}"/>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755965">
            <a:off x="-2596635" y="-6569350"/>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23" name="Freeform 3">
            <a:extLst>
              <a:ext uri="{FF2B5EF4-FFF2-40B4-BE49-F238E27FC236}">
                <a16:creationId xmlns:a16="http://schemas.microsoft.com/office/drawing/2014/main" id="{F4DDD1BD-9ED4-8891-37A7-ADF1228DB9D1}"/>
              </a:ext>
            </a:extLst>
          </p:cNvPr>
          <p:cNvSpPr/>
          <p:nvPr/>
        </p:nvSpPr>
        <p:spPr>
          <a:xfrm rot="19213699">
            <a:off x="9989216" y="-328230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1" name="四角形: 角を丸くする 20">
            <a:extLst>
              <a:ext uri="{FF2B5EF4-FFF2-40B4-BE49-F238E27FC236}">
                <a16:creationId xmlns:a16="http://schemas.microsoft.com/office/drawing/2014/main" id="{E09EC215-E5AB-19EE-FF0A-3F8335653835}"/>
              </a:ext>
            </a:extLst>
          </p:cNvPr>
          <p:cNvSpPr/>
          <p:nvPr/>
        </p:nvSpPr>
        <p:spPr>
          <a:xfrm>
            <a:off x="2593073" y="3322134"/>
            <a:ext cx="13101852" cy="6424485"/>
          </a:xfrm>
          <a:prstGeom prst="roundRect">
            <a:avLst>
              <a:gd name="adj" fmla="val 4593"/>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150000"/>
              </a:lnSpc>
            </a:pPr>
            <a:r>
              <a:rPr kumimoji="1" lang="ja-JP" altLang="en-US" sz="3600">
                <a:solidFill>
                  <a:srgbClr val="3B365F"/>
                </a:solidFill>
                <a:latin typeface="Rounded M+ Bold" panose="020B0600070205080204" charset="-128"/>
                <a:ea typeface="Rounded M+ Bold" panose="020B0600070205080204" charset="-128"/>
                <a:cs typeface="Rounded M+ Bold" panose="020B0600070205080204" charset="-128"/>
              </a:rPr>
              <a:t>今日の内容</a:t>
            </a:r>
            <a:endParaRPr kumimoji="1" lang="en-US" altLang="ja-JP" sz="3600">
              <a:solidFill>
                <a:srgbClr val="3B365F"/>
              </a:solidFill>
              <a:latin typeface="Rounded M+ Bold" panose="020B0600070205080204" charset="-128"/>
              <a:ea typeface="Rounded M+ Bold" panose="020B0600070205080204" charset="-128"/>
              <a:cs typeface="Rounded M+ Bold" panose="020B0600070205080204" charset="-128"/>
            </a:endParaRPr>
          </a:p>
          <a:p>
            <a:pPr algn="ctr">
              <a:lnSpc>
                <a:spcPct val="150000"/>
              </a:lnSpc>
            </a:pPr>
            <a:endParaRPr kumimoji="1" lang="en-US" altLang="ja-JP" sz="2000">
              <a:solidFill>
                <a:srgbClr val="3B365F"/>
              </a:solidFill>
              <a:latin typeface="Rounded M+ Bold" panose="020B0600070205080204" charset="-128"/>
              <a:ea typeface="Rounded M+ Bold" panose="020B0600070205080204" charset="-128"/>
              <a:cs typeface="Rounded M+ Bold" panose="020B0600070205080204" charset="-128"/>
            </a:endParaRPr>
          </a:p>
          <a:p>
            <a:pPr marL="1657350" lvl="2" indent="-742950">
              <a:lnSpc>
                <a:spcPct val="150000"/>
              </a:lnSpc>
              <a:buFont typeface="+mj-lt"/>
              <a:buAutoNum type="arabicPeriod"/>
            </a:pPr>
            <a:r>
              <a:rPr kumimoji="1" lang="ja-JP" altLang="en-US" sz="4800">
                <a:solidFill>
                  <a:srgbClr val="3B365F"/>
                </a:solidFill>
                <a:latin typeface="Rounded M+ Bold" panose="020B0600070205080204" charset="-128"/>
                <a:ea typeface="Rounded M+ Bold" panose="020B0600070205080204" charset="-128"/>
                <a:cs typeface="Rounded M+ Bold" panose="020B0600070205080204" charset="-128"/>
              </a:rPr>
              <a:t>薬の進歩を知ろう！</a:t>
            </a:r>
          </a:p>
          <a:p>
            <a:pPr marL="1657350" lvl="2" indent="-742950">
              <a:lnSpc>
                <a:spcPct val="150000"/>
              </a:lnSpc>
              <a:buFont typeface="+mj-lt"/>
              <a:buAutoNum type="arabicPeriod"/>
            </a:pPr>
            <a:r>
              <a:rPr kumimoji="1" lang="ja-JP" altLang="en-US" sz="4800">
                <a:solidFill>
                  <a:srgbClr val="3B365F"/>
                </a:solidFill>
                <a:latin typeface="Rounded M+ Bold" panose="020B0600070205080204" charset="-128"/>
                <a:ea typeface="Rounded M+ Bold" panose="020B0600070205080204" charset="-128"/>
                <a:cs typeface="Rounded M+ Bold" panose="020B0600070205080204" charset="-128"/>
              </a:rPr>
              <a:t>薬があるのに使えない！？</a:t>
            </a:r>
            <a:endParaRPr kumimoji="1" lang="en-US" altLang="ja-JP" sz="4800">
              <a:solidFill>
                <a:srgbClr val="3B365F"/>
              </a:solidFill>
              <a:latin typeface="Rounded M+ Bold" panose="020B0600070205080204" charset="-128"/>
              <a:ea typeface="Rounded M+ Bold" panose="020B0600070205080204" charset="-128"/>
              <a:cs typeface="Rounded M+ Bold" panose="020B0600070205080204" charset="-128"/>
            </a:endParaRPr>
          </a:p>
          <a:p>
            <a:pPr marL="1657350" lvl="2" indent="-742950">
              <a:lnSpc>
                <a:spcPct val="150000"/>
              </a:lnSpc>
              <a:buAutoNum type="arabicPeriod"/>
            </a:pPr>
            <a:r>
              <a:rPr kumimoji="1" lang="ja-JP" altLang="en-US" sz="4800">
                <a:solidFill>
                  <a:srgbClr val="3B365F"/>
                </a:solidFill>
                <a:latin typeface="Rounded M+ Bold"/>
                <a:ea typeface="Rounded M+ Bold"/>
                <a:cs typeface="Rounded M+ Bold"/>
              </a:rPr>
              <a:t>ドラッグラグ・</a:t>
            </a:r>
            <a:r>
              <a:rPr kumimoji="1" lang="ja-JP" sz="4800">
                <a:solidFill>
                  <a:srgbClr val="3B365F"/>
                </a:solidFill>
                <a:latin typeface="Rounded M+ Bold"/>
                <a:ea typeface="Rounded M+ Bold"/>
                <a:cs typeface="Rounded M+ Bold"/>
              </a:rPr>
              <a:t>ドラッグ</a:t>
            </a:r>
            <a:r>
              <a:rPr kumimoji="1" lang="ja-JP" altLang="en-US" sz="4800">
                <a:solidFill>
                  <a:srgbClr val="3B365F"/>
                </a:solidFill>
                <a:latin typeface="Rounded M+ Bold"/>
                <a:ea typeface="Rounded M+ Bold"/>
                <a:cs typeface="Rounded M+ Bold"/>
              </a:rPr>
              <a:t>ロスの原因</a:t>
            </a:r>
            <a:endParaRPr lang="en-US" altLang="ja-JP" sz="4800">
              <a:solidFill>
                <a:srgbClr val="3B365F"/>
              </a:solidFill>
              <a:latin typeface="Rounded M+ Bold"/>
              <a:ea typeface="Rounded M+ Bold"/>
              <a:cs typeface="Rounded M+ Bold"/>
            </a:endParaRPr>
          </a:p>
          <a:p>
            <a:pPr marL="1657350" lvl="2" indent="-742950">
              <a:lnSpc>
                <a:spcPct val="150000"/>
              </a:lnSpc>
              <a:buFont typeface="+mj-lt"/>
              <a:buAutoNum type="arabicPeriod"/>
            </a:pPr>
            <a:r>
              <a:rPr kumimoji="1" lang="ja-JP" altLang="en-US" sz="4800">
                <a:solidFill>
                  <a:srgbClr val="3B365F"/>
                </a:solidFill>
                <a:latin typeface="Rounded M+ Bold" panose="020B0600070205080204" charset="-128"/>
                <a:ea typeface="Rounded M+ Bold" panose="020B0600070205080204" charset="-128"/>
                <a:cs typeface="Rounded M+ Bold" panose="020B0600070205080204" charset="-128"/>
              </a:rPr>
              <a:t>私たちにできること</a:t>
            </a:r>
            <a:endParaRPr kumimoji="1" lang="en-US" altLang="ja-JP" sz="4800">
              <a:solidFill>
                <a:srgbClr val="3B365F"/>
              </a:solidFill>
              <a:latin typeface="Rounded M+ Bold" panose="020B0600070205080204" charset="-128"/>
              <a:ea typeface="Rounded M+ Bold" panose="020B0600070205080204" charset="-128"/>
              <a:cs typeface="Rounded M+ Bold" panose="020B0600070205080204" charset="-128"/>
            </a:endParaRPr>
          </a:p>
        </p:txBody>
      </p:sp>
      <p:sp>
        <p:nvSpPr>
          <p:cNvPr id="16" name="Freeform 5">
            <a:extLst>
              <a:ext uri="{FF2B5EF4-FFF2-40B4-BE49-F238E27FC236}">
                <a16:creationId xmlns:a16="http://schemas.microsoft.com/office/drawing/2014/main" id="{4847E0FF-BFD8-1E06-F3E4-1B33A9394009}"/>
              </a:ext>
            </a:extLst>
          </p:cNvPr>
          <p:cNvSpPr/>
          <p:nvPr/>
        </p:nvSpPr>
        <p:spPr>
          <a:xfrm flipH="1">
            <a:off x="15163799" y="4838700"/>
            <a:ext cx="3188554" cy="8839668"/>
          </a:xfrm>
          <a:custGeom>
            <a:avLst/>
            <a:gdLst/>
            <a:ahLst/>
            <a:cxnLst/>
            <a:rect l="l" t="t" r="r" b="b"/>
            <a:pathLst>
              <a:path w="3740897" h="10287468">
                <a:moveTo>
                  <a:pt x="3740897" y="0"/>
                </a:moveTo>
                <a:lnTo>
                  <a:pt x="0" y="0"/>
                </a:lnTo>
                <a:lnTo>
                  <a:pt x="0" y="10287467"/>
                </a:lnTo>
                <a:lnTo>
                  <a:pt x="3740897" y="10287467"/>
                </a:lnTo>
                <a:lnTo>
                  <a:pt x="374089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11" name="TextBox 11"/>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5</a:t>
            </a:r>
          </a:p>
        </p:txBody>
      </p:sp>
      <p:sp>
        <p:nvSpPr>
          <p:cNvPr id="14" name="TextBox 7">
            <a:extLst>
              <a:ext uri="{FF2B5EF4-FFF2-40B4-BE49-F238E27FC236}">
                <a16:creationId xmlns:a16="http://schemas.microsoft.com/office/drawing/2014/main" id="{AA4843AF-24BD-931C-68C7-EAFA1CB76F13}"/>
              </a:ext>
            </a:extLst>
          </p:cNvPr>
          <p:cNvSpPr txBox="1"/>
          <p:nvPr/>
        </p:nvSpPr>
        <p:spPr>
          <a:xfrm>
            <a:off x="2855504" y="435411"/>
            <a:ext cx="12576991" cy="1104661"/>
          </a:xfrm>
          <a:prstGeom prst="rect">
            <a:avLst/>
          </a:prstGeom>
        </p:spPr>
        <p:txBody>
          <a:bodyPr lIns="0" tIns="0" rIns="0" bIns="0" rtlCol="0" anchor="t">
            <a:spAutoFit/>
          </a:bodyPr>
          <a:lstStyle/>
          <a:p>
            <a:pPr algn="ctr">
              <a:lnSpc>
                <a:spcPts val="9100"/>
              </a:lnSpc>
            </a:pPr>
            <a:r>
              <a:rPr lang="ja-JP" altLang="en-US" sz="6600" b="1">
                <a:solidFill>
                  <a:srgbClr val="3B365F"/>
                </a:solidFill>
                <a:latin typeface="Rounded M+ Bold"/>
                <a:ea typeface="Rounded M+ Bold"/>
                <a:cs typeface="Rounded M+ Bold"/>
                <a:sym typeface="Rounded M+ Bold"/>
              </a:rPr>
              <a:t>今日</a:t>
            </a:r>
            <a:r>
              <a:rPr lang="en-US" altLang="ja-JP" sz="65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の</a:t>
            </a:r>
            <a:r>
              <a:rPr lang="ja-JP" altLang="en-US" sz="65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目標</a:t>
            </a:r>
            <a:endParaRPr lang="en-US" altLang="ja-JP" sz="6500"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sp>
        <p:nvSpPr>
          <p:cNvPr id="17" name="Freeform 6">
            <a:extLst>
              <a:ext uri="{FF2B5EF4-FFF2-40B4-BE49-F238E27FC236}">
                <a16:creationId xmlns:a16="http://schemas.microsoft.com/office/drawing/2014/main" id="{15308847-4A67-6358-0997-B0774D3FA640}"/>
              </a:ext>
            </a:extLst>
          </p:cNvPr>
          <p:cNvSpPr/>
          <p:nvPr/>
        </p:nvSpPr>
        <p:spPr>
          <a:xfrm>
            <a:off x="213330" y="3002522"/>
            <a:ext cx="2273231" cy="7063711"/>
          </a:xfrm>
          <a:custGeom>
            <a:avLst/>
            <a:gdLst/>
            <a:ahLst/>
            <a:cxnLst/>
            <a:rect l="l" t="t" r="r" b="b"/>
            <a:pathLst>
              <a:path w="2273231" h="7063711">
                <a:moveTo>
                  <a:pt x="0" y="0"/>
                </a:moveTo>
                <a:lnTo>
                  <a:pt x="2273231" y="0"/>
                </a:lnTo>
                <a:lnTo>
                  <a:pt x="2273231" y="7063711"/>
                </a:lnTo>
                <a:lnTo>
                  <a:pt x="0" y="70637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24" name="テキスト ボックス 23">
            <a:extLst>
              <a:ext uri="{FF2B5EF4-FFF2-40B4-BE49-F238E27FC236}">
                <a16:creationId xmlns:a16="http://schemas.microsoft.com/office/drawing/2014/main" id="{9D99C4F9-D67E-D2CA-1561-39AC7F18DD4D}"/>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20" name="四角形: 角を丸くする 19">
            <a:extLst>
              <a:ext uri="{FF2B5EF4-FFF2-40B4-BE49-F238E27FC236}">
                <a16:creationId xmlns:a16="http://schemas.microsoft.com/office/drawing/2014/main" id="{9E913A66-5638-3058-6C00-D4D2FA1C3456}"/>
              </a:ext>
            </a:extLst>
          </p:cNvPr>
          <p:cNvSpPr/>
          <p:nvPr/>
        </p:nvSpPr>
        <p:spPr>
          <a:xfrm>
            <a:off x="1981199" y="1540072"/>
            <a:ext cx="14325600" cy="146669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ja-JP" altLang="en-US" sz="5150" b="1" i="0" u="none" strike="noStrike" kern="1200" cap="none" spc="0" normalizeH="0" baseline="0" noProof="0">
                <a:ln>
                  <a:noFill/>
                </a:ln>
                <a:solidFill>
                  <a:srgbClr val="E15E55"/>
                </a:solidFill>
                <a:effectLst/>
                <a:uLnTx/>
                <a:uFillTx/>
                <a:latin typeface="Rounded M+ Bold"/>
                <a:ea typeface="Rounded M+ Bold"/>
                <a:cs typeface="Rounded M+ Bold"/>
                <a:sym typeface="Rounded M+ Bold"/>
              </a:rPr>
              <a:t>ドラッグラグ・</a:t>
            </a:r>
            <a:r>
              <a:rPr lang="ja-JP" sz="5100" b="1">
                <a:solidFill>
                  <a:srgbClr val="E15E55"/>
                </a:solidFill>
                <a:latin typeface="Rounded M+ Bold"/>
                <a:ea typeface="Rounded M+ Bold"/>
                <a:cs typeface="Rounded M+ Bold"/>
                <a:sym typeface="Rounded M+ Bold"/>
              </a:rPr>
              <a:t>ドラッグ</a:t>
            </a:r>
            <a:r>
              <a:rPr kumimoji="0" lang="ja-JP" altLang="en-US" sz="5150" b="1" i="0" u="none" strike="noStrike" kern="1200" cap="none" spc="0" normalizeH="0" baseline="0" noProof="0">
                <a:ln>
                  <a:noFill/>
                </a:ln>
                <a:solidFill>
                  <a:srgbClr val="E15E55"/>
                </a:solidFill>
                <a:effectLst/>
                <a:uLnTx/>
                <a:uFillTx/>
                <a:latin typeface="Rounded M+ Bold"/>
                <a:ea typeface="Rounded M+ Bold"/>
                <a:cs typeface="Rounded M+ Bold"/>
                <a:sym typeface="Rounded M+ Bold"/>
              </a:rPr>
              <a:t>ロス</a:t>
            </a:r>
            <a:r>
              <a:rPr kumimoji="0" lang="ja-JP" altLang="en-US" sz="51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について知ろう！</a:t>
            </a:r>
            <a:endParaRPr kumimoji="0" lang="en-US" altLang="ja-JP" sz="5150" b="1" i="0" u="none" strike="noStrike" kern="1200" cap="none" spc="0" normalizeH="0" baseline="0" noProof="0">
              <a:ln>
                <a:noFill/>
              </a:ln>
              <a:solidFill>
                <a:srgbClr val="3B365F"/>
              </a:solidFill>
              <a:effectLst/>
              <a:uLnTx/>
              <a:uFillTx/>
              <a:latin typeface="Rounded M+ Bold"/>
              <a:ea typeface="Rounded M+ Bold"/>
              <a:cs typeface="Rounded M+ Bold"/>
              <a:sym typeface="Rounded M+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B34020F-5B8F-71BB-379C-5797BAFD6E55}"/>
              </a:ext>
            </a:extLst>
          </p:cNvPr>
          <p:cNvSpPr/>
          <p:nvPr/>
        </p:nvSpPr>
        <p:spPr>
          <a:xfrm rot="19213699">
            <a:off x="9989216" y="-328230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2" name="Freeform 2"/>
          <p:cNvSpPr/>
          <p:nvPr/>
        </p:nvSpPr>
        <p:spPr>
          <a:xfrm rot="5755965">
            <a:off x="-2596635" y="-6569350"/>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4" name="Freeform 4"/>
          <p:cNvSpPr/>
          <p:nvPr/>
        </p:nvSpPr>
        <p:spPr>
          <a:xfrm rot="-441338" flipH="1">
            <a:off x="806760" y="461363"/>
            <a:ext cx="16831483" cy="10835367"/>
          </a:xfrm>
          <a:custGeom>
            <a:avLst/>
            <a:gdLst/>
            <a:ahLst/>
            <a:cxnLst/>
            <a:rect l="l" t="t" r="r" b="b"/>
            <a:pathLst>
              <a:path w="16065837" h="10084176">
                <a:moveTo>
                  <a:pt x="16065837" y="0"/>
                </a:moveTo>
                <a:lnTo>
                  <a:pt x="0" y="0"/>
                </a:lnTo>
                <a:lnTo>
                  <a:pt x="0" y="10084176"/>
                </a:lnTo>
                <a:lnTo>
                  <a:pt x="16065837" y="10084176"/>
                </a:lnTo>
                <a:lnTo>
                  <a:pt x="160658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5" name="Freeform 5"/>
          <p:cNvSpPr/>
          <p:nvPr/>
        </p:nvSpPr>
        <p:spPr>
          <a:xfrm flipH="1">
            <a:off x="15163799" y="4838700"/>
            <a:ext cx="3188554" cy="8839668"/>
          </a:xfrm>
          <a:custGeom>
            <a:avLst/>
            <a:gdLst/>
            <a:ahLst/>
            <a:cxnLst/>
            <a:rect l="l" t="t" r="r" b="b"/>
            <a:pathLst>
              <a:path w="3740897" h="10287468">
                <a:moveTo>
                  <a:pt x="3740897" y="0"/>
                </a:moveTo>
                <a:lnTo>
                  <a:pt x="0" y="0"/>
                </a:lnTo>
                <a:lnTo>
                  <a:pt x="0" y="10287467"/>
                </a:lnTo>
                <a:lnTo>
                  <a:pt x="3740897" y="10287467"/>
                </a:lnTo>
                <a:lnTo>
                  <a:pt x="37408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grpSp>
        <p:nvGrpSpPr>
          <p:cNvPr id="14" name="グループ化 13">
            <a:extLst>
              <a:ext uri="{FF2B5EF4-FFF2-40B4-BE49-F238E27FC236}">
                <a16:creationId xmlns:a16="http://schemas.microsoft.com/office/drawing/2014/main" id="{A806F34A-298B-6C3F-FFD9-18F842D5066A}"/>
              </a:ext>
            </a:extLst>
          </p:cNvPr>
          <p:cNvGrpSpPr/>
          <p:nvPr/>
        </p:nvGrpSpPr>
        <p:grpSpPr>
          <a:xfrm>
            <a:off x="2758535" y="5910868"/>
            <a:ext cx="11414665" cy="3090111"/>
            <a:chOff x="3128749" y="3401655"/>
            <a:chExt cx="11414665" cy="3090111"/>
          </a:xfrm>
        </p:grpSpPr>
        <p:sp>
          <p:nvSpPr>
            <p:cNvPr id="7" name="TextBox 7"/>
            <p:cNvSpPr txBox="1"/>
            <p:nvPr/>
          </p:nvSpPr>
          <p:spPr>
            <a:xfrm>
              <a:off x="3333697" y="4395551"/>
              <a:ext cx="11209717" cy="2096215"/>
            </a:xfrm>
            <a:prstGeom prst="rect">
              <a:avLst/>
            </a:prstGeom>
          </p:spPr>
          <p:txBody>
            <a:bodyPr wrap="square" lIns="0" tIns="0" rIns="0" bIns="0" rtlCol="0" anchor="t">
              <a:spAutoFit/>
            </a:bodyPr>
            <a:lstStyle/>
            <a:p>
              <a:pPr>
                <a:lnSpc>
                  <a:spcPts val="4199"/>
                </a:lnSpc>
              </a:pPr>
              <a:r>
                <a:rPr lang="en-US" altLang="ja-JP" sz="2800" b="1" err="1">
                  <a:solidFill>
                    <a:srgbClr val="E15E55"/>
                  </a:solidFill>
                  <a:latin typeface="Rounded M+ Bold"/>
                  <a:ea typeface="Rounded M+ Bold"/>
                  <a:cs typeface="Rounded M+ Bold"/>
                  <a:sym typeface="Rounded M+ Bold"/>
                </a:rPr>
                <a:t>新しいアプロ―チを用いた治療法</a:t>
              </a:r>
              <a:r>
                <a:rPr lang="ja-JP" altLang="en-US" sz="2800" b="1">
                  <a:solidFill>
                    <a:srgbClr val="3B365F"/>
                  </a:solidFill>
                  <a:latin typeface="Rounded M+ Bold"/>
                  <a:ea typeface="Rounded M+ Bold"/>
                  <a:cs typeface="Rounded M+ Bold"/>
                  <a:sym typeface="Rounded M+ Bold"/>
                </a:rPr>
                <a:t>のこと。それによって、まだ治療法が十分にない疾患の治療が可能になることが期待されています。</a:t>
              </a:r>
              <a:endParaRPr lang="en-US" altLang="ja-JP" sz="2800" b="1">
                <a:solidFill>
                  <a:srgbClr val="3B365F"/>
                </a:solidFill>
                <a:latin typeface="Rounded M+ Bold"/>
                <a:ea typeface="Rounded M+ Bold"/>
                <a:cs typeface="Rounded M+ Bold"/>
                <a:sym typeface="Rounded M+ Bold"/>
              </a:endParaRPr>
            </a:p>
            <a:p>
              <a:pPr>
                <a:lnSpc>
                  <a:spcPts val="4100"/>
                </a:lnSpc>
              </a:pPr>
              <a:r>
                <a:rPr lang="ja-JP" altLang="en-US" sz="2800" b="1">
                  <a:solidFill>
                    <a:srgbClr val="3B365F"/>
                  </a:solidFill>
                  <a:latin typeface="Rounded M+ Bold"/>
                  <a:ea typeface="Rounded M+ Bold"/>
                  <a:cs typeface="Rounded M+ Bold"/>
                  <a:sym typeface="Rounded M+ Bold"/>
                </a:rPr>
                <a:t>今日の</a:t>
              </a:r>
              <a:r>
                <a:rPr lang="en-US" altLang="ja-JP" sz="2800" b="1" err="1">
                  <a:solidFill>
                    <a:srgbClr val="3B365F"/>
                  </a:solidFill>
                  <a:latin typeface="Rounded M+ Bold"/>
                  <a:ea typeface="Rounded M+ Bold"/>
                  <a:cs typeface="Rounded M+ Bold"/>
                  <a:sym typeface="Rounded M+ Bold"/>
                </a:rPr>
                <a:t>講義</a:t>
              </a:r>
              <a:r>
                <a:rPr lang="ja-JP" altLang="en-US" sz="2800" b="1">
                  <a:solidFill>
                    <a:srgbClr val="3B365F"/>
                  </a:solidFill>
                  <a:latin typeface="Rounded M+ Bold"/>
                  <a:ea typeface="Rounded M+ Bold"/>
                  <a:cs typeface="Rounded M+ Bold"/>
                  <a:sym typeface="Rounded M+ Bold"/>
                </a:rPr>
                <a:t>で</a:t>
              </a:r>
              <a:r>
                <a:rPr lang="en-US" altLang="ja-JP" sz="2800" b="1">
                  <a:solidFill>
                    <a:srgbClr val="3B365F"/>
                  </a:solidFill>
                  <a:latin typeface="Rounded M+ Bold"/>
                  <a:ea typeface="Rounded M+ Bold"/>
                  <a:cs typeface="Rounded M+ Bold"/>
                  <a:sym typeface="Rounded M+ Bold"/>
                </a:rPr>
                <a:t>、</a:t>
              </a:r>
              <a:r>
                <a:rPr lang="en-US" altLang="ja-JP" sz="2800" b="1" err="1">
                  <a:solidFill>
                    <a:srgbClr val="3B365F"/>
                  </a:solidFill>
                  <a:latin typeface="Rounded M+ Bold"/>
                  <a:ea typeface="Rounded M+ Bold"/>
                  <a:cs typeface="Rounded M+ Bold"/>
                  <a:sym typeface="Rounded M+ Bold"/>
                </a:rPr>
                <a:t>革新的な治療法</a:t>
              </a:r>
              <a:r>
                <a:rPr lang="ja-JP" altLang="en-US" sz="2800" b="1">
                  <a:solidFill>
                    <a:srgbClr val="3B365F"/>
                  </a:solidFill>
                  <a:latin typeface="Rounded M+ Bold"/>
                  <a:ea typeface="Rounded M+ Bold"/>
                  <a:cs typeface="Rounded M+ Bold"/>
                  <a:sym typeface="Rounded M+ Bold"/>
                </a:rPr>
                <a:t>の１つである</a:t>
              </a:r>
              <a:r>
                <a:rPr lang="ja-JP" altLang="en-US" sz="2800" b="1">
                  <a:solidFill>
                    <a:srgbClr val="E15E55"/>
                  </a:solidFill>
                  <a:latin typeface="Rounded M+ Bold"/>
                  <a:ea typeface="Rounded M+ Bold"/>
                  <a:cs typeface="Rounded M+ Bold"/>
                  <a:sym typeface="Rounded M+ Bold"/>
                </a:rPr>
                <a:t>遺伝子治療</a:t>
              </a:r>
              <a:r>
                <a:rPr lang="ja-JP" altLang="en-US" sz="2800" b="1">
                  <a:solidFill>
                    <a:srgbClr val="3B365F"/>
                  </a:solidFill>
                  <a:latin typeface="Rounded M+ Bold"/>
                  <a:ea typeface="Rounded M+ Bold"/>
                  <a:cs typeface="Rounded M+ Bold"/>
                  <a:sym typeface="Rounded M+ Bold"/>
                </a:rPr>
                <a:t>と</a:t>
              </a:r>
              <a:r>
                <a:rPr lang="ja-JP" altLang="en-US" sz="2800" b="1">
                  <a:solidFill>
                    <a:srgbClr val="E15E55"/>
                  </a:solidFill>
                  <a:latin typeface="Rounded M+ Bold"/>
                  <a:ea typeface="Rounded M+ Bold"/>
                  <a:cs typeface="Rounded M+ Bold"/>
                  <a:sym typeface="Rounded M+ Bold"/>
                </a:rPr>
                <a:t>細胞医療</a:t>
              </a:r>
              <a:r>
                <a:rPr lang="ja-JP" altLang="en-US" sz="2800" b="1">
                  <a:solidFill>
                    <a:srgbClr val="3B365F"/>
                  </a:solidFill>
                  <a:latin typeface="Rounded M+ Bold"/>
                  <a:ea typeface="Rounded M+ Bold"/>
                  <a:cs typeface="Rounded M+ Bold"/>
                  <a:sym typeface="Rounded M+ Bold"/>
                </a:rPr>
                <a:t>について</a:t>
              </a:r>
              <a:r>
                <a:rPr lang="en-US" altLang="ja-JP" sz="2800" b="1" err="1">
                  <a:solidFill>
                    <a:srgbClr val="3B365F"/>
                  </a:solidFill>
                  <a:latin typeface="Rounded M+ Bold"/>
                  <a:ea typeface="Rounded M+ Bold"/>
                  <a:cs typeface="Rounded M+ Bold"/>
                  <a:sym typeface="Rounded M+ Bold"/>
                </a:rPr>
                <a:t>知ろう</a:t>
              </a:r>
              <a:r>
                <a:rPr lang="en-US" altLang="ja-JP" sz="2800" b="1">
                  <a:solidFill>
                    <a:srgbClr val="3B365F"/>
                  </a:solidFill>
                  <a:latin typeface="Rounded M+ Bold"/>
                  <a:ea typeface="Rounded M+ Bold"/>
                  <a:cs typeface="Rounded M+ Bold"/>
                  <a:sym typeface="Rounded M+ Bold"/>
                </a:rPr>
                <a:t>！</a:t>
              </a:r>
              <a:endParaRPr lang="en-US" altLang="ja-JP" sz="2800" b="1">
                <a:solidFill>
                  <a:srgbClr val="3B365F"/>
                </a:solidFill>
                <a:latin typeface="Rounded M+ Bold"/>
                <a:ea typeface="Rounded M+ Bold"/>
                <a:cs typeface="Rounded M+ Bold"/>
              </a:endParaRPr>
            </a:p>
          </p:txBody>
        </p:sp>
        <p:sp>
          <p:nvSpPr>
            <p:cNvPr id="8" name="TextBox 8"/>
            <p:cNvSpPr txBox="1"/>
            <p:nvPr/>
          </p:nvSpPr>
          <p:spPr>
            <a:xfrm>
              <a:off x="3128749" y="3401655"/>
              <a:ext cx="9474292" cy="813877"/>
            </a:xfrm>
            <a:prstGeom prst="rect">
              <a:avLst/>
            </a:prstGeom>
          </p:spPr>
          <p:txBody>
            <a:bodyPr wrap="square" lIns="0" tIns="0" rIns="0" bIns="0" rtlCol="0" anchor="t">
              <a:spAutoFit/>
            </a:bodyPr>
            <a:lstStyle/>
            <a:p>
              <a:pPr algn="l">
                <a:lnSpc>
                  <a:spcPts val="6719"/>
                </a:lnSpc>
              </a:pPr>
              <a:r>
                <a:rPr lang="en-US" sz="4800" b="1">
                  <a:solidFill>
                    <a:srgbClr val="3B365F"/>
                  </a:solidFill>
                  <a:latin typeface="Rounded M+ Bold"/>
                  <a:ea typeface="Rounded M+ Bold"/>
                  <a:cs typeface="Rounded M+ Bold"/>
                  <a:sym typeface="Rounded M+ Bold"/>
                </a:rPr>
                <a:t>革新的な治療法って何？？</a:t>
              </a:r>
            </a:p>
          </p:txBody>
        </p:sp>
      </p:grpSp>
      <p:grpSp>
        <p:nvGrpSpPr>
          <p:cNvPr id="13" name="グループ化 12">
            <a:extLst>
              <a:ext uri="{FF2B5EF4-FFF2-40B4-BE49-F238E27FC236}">
                <a16:creationId xmlns:a16="http://schemas.microsoft.com/office/drawing/2014/main" id="{6FD2D942-4103-78CA-EF54-47B8F02B6866}"/>
              </a:ext>
            </a:extLst>
          </p:cNvPr>
          <p:cNvGrpSpPr/>
          <p:nvPr/>
        </p:nvGrpSpPr>
        <p:grpSpPr>
          <a:xfrm>
            <a:off x="2758536" y="3049089"/>
            <a:ext cx="13167264" cy="2053862"/>
            <a:chOff x="3739340" y="6355180"/>
            <a:chExt cx="13714834" cy="2053862"/>
          </a:xfrm>
        </p:grpSpPr>
        <p:sp>
          <p:nvSpPr>
            <p:cNvPr id="9" name="TextBox 9"/>
            <p:cNvSpPr txBox="1"/>
            <p:nvPr/>
          </p:nvSpPr>
          <p:spPr>
            <a:xfrm>
              <a:off x="3949660" y="7353497"/>
              <a:ext cx="13504514" cy="1055545"/>
            </a:xfrm>
            <a:prstGeom prst="rect">
              <a:avLst/>
            </a:prstGeom>
          </p:spPr>
          <p:txBody>
            <a:bodyPr wrap="square" lIns="0" tIns="0" rIns="0" bIns="0" rtlCol="0" anchor="t">
              <a:spAutoFit/>
            </a:bodyPr>
            <a:lstStyle/>
            <a:p>
              <a:pPr>
                <a:lnSpc>
                  <a:spcPts val="4199"/>
                </a:lnSpc>
              </a:pPr>
              <a:r>
                <a:rPr lang="en-US" sz="2800" b="1">
                  <a:solidFill>
                    <a:srgbClr val="3B365F"/>
                  </a:solidFill>
                  <a:latin typeface="Rounded M+ Bold"/>
                  <a:ea typeface="Rounded M+ Bold"/>
                  <a:cs typeface="Rounded M+ Bold"/>
                  <a:sym typeface="Rounded M+ Bold"/>
                </a:rPr>
                <a:t>薬が私たちのもとに届くまで</a:t>
              </a:r>
              <a:r>
                <a:rPr lang="ja-JP" altLang="en-US" sz="2800" b="1">
                  <a:solidFill>
                    <a:srgbClr val="3B365F"/>
                  </a:solidFill>
                  <a:latin typeface="Rounded M+ Bold"/>
                  <a:ea typeface="Rounded M+ Bold"/>
                  <a:cs typeface="Rounded M+ Bold"/>
                  <a:sym typeface="Rounded M+ Bold"/>
                </a:rPr>
                <a:t>には、なんと</a:t>
              </a:r>
              <a:r>
                <a:rPr lang="en-US" sz="2800" b="1">
                  <a:solidFill>
                    <a:srgbClr val="3B365F"/>
                  </a:solidFill>
                  <a:latin typeface="Rounded M+ Bold"/>
                  <a:ea typeface="Rounded M+ Bold"/>
                  <a:cs typeface="Rounded M+ Bold"/>
                  <a:sym typeface="Rounded M+ Bold"/>
                </a:rPr>
                <a:t>10年以上かかることも</a:t>
              </a:r>
              <a:r>
                <a:rPr lang="en-US" altLang="ja-JP" sz="2800" b="1">
                  <a:solidFill>
                    <a:srgbClr val="3B365F"/>
                  </a:solidFill>
                  <a:latin typeface="Rounded M+ Bold"/>
                  <a:ea typeface="Rounded M+ Bold"/>
                  <a:cs typeface="Rounded M+ Bold"/>
                  <a:sym typeface="Rounded M+ Bold"/>
                </a:rPr>
                <a:t>…</a:t>
              </a:r>
              <a:r>
                <a:rPr lang="en-US" sz="2800" b="1">
                  <a:solidFill>
                    <a:srgbClr val="3B365F"/>
                  </a:solidFill>
                  <a:latin typeface="Rounded M+ Bold"/>
                  <a:ea typeface="Rounded M+ Bold"/>
                  <a:cs typeface="Rounded M+ Bold"/>
                  <a:sym typeface="Rounded M+ Bold"/>
                </a:rPr>
                <a:t>！</a:t>
              </a:r>
            </a:p>
            <a:p>
              <a:pPr>
                <a:lnSpc>
                  <a:spcPts val="4199"/>
                </a:lnSpc>
              </a:pPr>
              <a:r>
                <a:rPr lang="ja-JP" altLang="en-US" sz="2800" b="1">
                  <a:solidFill>
                    <a:srgbClr val="3B365F"/>
                  </a:solidFill>
                  <a:latin typeface="Rounded M+ Bold"/>
                  <a:ea typeface="Rounded M+ Bold"/>
                  <a:cs typeface="Rounded M+ Bold"/>
                  <a:sym typeface="Rounded M+ Bold"/>
                </a:rPr>
                <a:t>今日の</a:t>
              </a:r>
              <a:r>
                <a:rPr lang="en-US" sz="2800" b="1">
                  <a:solidFill>
                    <a:srgbClr val="3B365F"/>
                  </a:solidFill>
                  <a:latin typeface="Rounded M+ Bold"/>
                  <a:ea typeface="Rounded M+ Bold"/>
                  <a:cs typeface="Rounded M+ Bold"/>
                  <a:sym typeface="Rounded M+ Bold"/>
                </a:rPr>
                <a:t>講義</a:t>
              </a:r>
              <a:r>
                <a:rPr lang="ja-JP" altLang="en-US" sz="2800" b="1">
                  <a:solidFill>
                    <a:srgbClr val="3B365F"/>
                  </a:solidFill>
                  <a:latin typeface="Rounded M+ Bold"/>
                  <a:ea typeface="Rounded M+ Bold"/>
                  <a:cs typeface="Rounded M+ Bold"/>
                  <a:sym typeface="Rounded M+ Bold"/>
                </a:rPr>
                <a:t>で</a:t>
              </a:r>
              <a:r>
                <a:rPr lang="en-US" sz="2800" b="1">
                  <a:solidFill>
                    <a:srgbClr val="3B365F"/>
                  </a:solidFill>
                  <a:latin typeface="Rounded M+ Bold"/>
                  <a:ea typeface="Rounded M+ Bold"/>
                  <a:cs typeface="Rounded M+ Bold"/>
                  <a:sym typeface="Rounded M+ Bold"/>
                </a:rPr>
                <a:t>、</a:t>
              </a:r>
              <a:r>
                <a:rPr lang="en-US" sz="2800" b="1">
                  <a:solidFill>
                    <a:srgbClr val="E15E55"/>
                  </a:solidFill>
                  <a:latin typeface="Rounded M+ Bold"/>
                  <a:ea typeface="Rounded M+ Bold"/>
                  <a:cs typeface="Rounded M+ Bold"/>
                  <a:sym typeface="Rounded M+ Bold"/>
                </a:rPr>
                <a:t>薬</a:t>
              </a:r>
              <a:r>
                <a:rPr lang="ja-JP" altLang="en-US" sz="2800" b="1">
                  <a:solidFill>
                    <a:srgbClr val="E15E55"/>
                  </a:solidFill>
                  <a:latin typeface="Rounded M+ Bold"/>
                  <a:ea typeface="Rounded M+ Bold"/>
                  <a:cs typeface="Rounded M+ Bold"/>
                  <a:sym typeface="Rounded M+ Bold"/>
                </a:rPr>
                <a:t>が作られる過程</a:t>
              </a:r>
              <a:r>
                <a:rPr lang="en-US" sz="2800" b="1">
                  <a:solidFill>
                    <a:srgbClr val="3B365F"/>
                  </a:solidFill>
                  <a:latin typeface="Rounded M+ Bold"/>
                  <a:ea typeface="Rounded M+ Bold"/>
                  <a:cs typeface="Rounded M+ Bold"/>
                  <a:sym typeface="Rounded M+ Bold"/>
                </a:rPr>
                <a:t>を知ろう！</a:t>
              </a:r>
            </a:p>
          </p:txBody>
        </p:sp>
        <p:sp>
          <p:nvSpPr>
            <p:cNvPr id="10" name="TextBox 10"/>
            <p:cNvSpPr txBox="1"/>
            <p:nvPr/>
          </p:nvSpPr>
          <p:spPr>
            <a:xfrm>
              <a:off x="3739340" y="6355180"/>
              <a:ext cx="11457034" cy="813877"/>
            </a:xfrm>
            <a:prstGeom prst="rect">
              <a:avLst/>
            </a:prstGeom>
          </p:spPr>
          <p:txBody>
            <a:bodyPr lIns="0" tIns="0" rIns="0" bIns="0" rtlCol="0" anchor="t">
              <a:spAutoFit/>
            </a:bodyPr>
            <a:lstStyle/>
            <a:p>
              <a:pPr algn="just">
                <a:lnSpc>
                  <a:spcPts val="6719"/>
                </a:lnSpc>
              </a:pPr>
              <a:r>
                <a:rPr lang="ja-JP" altLang="en-US" sz="4800" b="1">
                  <a:solidFill>
                    <a:srgbClr val="3B365F"/>
                  </a:solidFill>
                  <a:latin typeface="Rounded M+ Bold"/>
                  <a:ea typeface="Rounded M+ Bold"/>
                  <a:cs typeface="Rounded M+ Bold"/>
                  <a:sym typeface="Rounded M+ Bold"/>
                </a:rPr>
                <a:t>薬は</a:t>
              </a:r>
              <a:r>
                <a:rPr lang="en-US" altLang="ja-JP" sz="4800" b="1" dirty="0" err="1">
                  <a:solidFill>
                    <a:srgbClr val="3B365F"/>
                  </a:solidFill>
                  <a:latin typeface="Rounded M+ Bold"/>
                  <a:ea typeface="Rounded M+ Bold"/>
                  <a:cs typeface="Rounded M+ Bold"/>
                  <a:sym typeface="Rounded M+ Bold"/>
                </a:rPr>
                <a:t>どのように</a:t>
              </a:r>
              <a:r>
                <a:rPr lang="ja-JP" altLang="en-US" sz="4800" b="1">
                  <a:solidFill>
                    <a:srgbClr val="3B365F"/>
                  </a:solidFill>
                  <a:latin typeface="Rounded M+ Bold"/>
                  <a:ea typeface="Rounded M+ Bold"/>
                  <a:cs typeface="Rounded M+ Bold"/>
                  <a:sym typeface="Rounded M+ Bold"/>
                </a:rPr>
                <a:t>患者さんに届くの</a:t>
              </a:r>
              <a:r>
                <a:rPr lang="en-US" sz="4800" b="1" dirty="0">
                  <a:solidFill>
                    <a:srgbClr val="3B365F"/>
                  </a:solidFill>
                  <a:latin typeface="Rounded M+ Bold"/>
                  <a:ea typeface="Rounded M+ Bold"/>
                  <a:cs typeface="Rounded M+ Bold"/>
                  <a:sym typeface="Rounded M+ Bold"/>
                </a:rPr>
                <a:t>？？</a:t>
              </a:r>
            </a:p>
          </p:txBody>
        </p:sp>
      </p:grpSp>
      <p:sp>
        <p:nvSpPr>
          <p:cNvPr id="11" name="TextBox 11"/>
          <p:cNvSpPr txBox="1"/>
          <p:nvPr/>
        </p:nvSpPr>
        <p:spPr>
          <a:xfrm>
            <a:off x="2855505" y="838200"/>
            <a:ext cx="12576991" cy="1104661"/>
          </a:xfrm>
          <a:prstGeom prst="rect">
            <a:avLst/>
          </a:prstGeom>
        </p:spPr>
        <p:txBody>
          <a:bodyPr lIns="0" tIns="0" rIns="0" bIns="0" rtlCol="0" anchor="t">
            <a:spAutoFit/>
          </a:bodyPr>
          <a:lstStyle/>
          <a:p>
            <a:pPr algn="ctr">
              <a:lnSpc>
                <a:spcPts val="9100"/>
              </a:lnSpc>
            </a:pPr>
            <a:r>
              <a:rPr lang="en-US" sz="6500" b="1">
                <a:solidFill>
                  <a:srgbClr val="3B365F"/>
                </a:solidFill>
                <a:latin typeface="Rounded M+ Bold"/>
                <a:ea typeface="Rounded M+ Bold"/>
                <a:cs typeface="Rounded M+ Bold"/>
                <a:sym typeface="Rounded M+ Bold"/>
              </a:rPr>
              <a:t>薬の進</a:t>
            </a:r>
            <a:r>
              <a:rPr lang="ja-JP" altLang="en-US" sz="6500" b="1">
                <a:solidFill>
                  <a:srgbClr val="3B365F"/>
                </a:solidFill>
                <a:latin typeface="Rounded M+ Bold"/>
                <a:ea typeface="Rounded M+ Bold"/>
                <a:cs typeface="Rounded M+ Bold"/>
                <a:sym typeface="Rounded M+ Bold"/>
              </a:rPr>
              <a:t>歩</a:t>
            </a:r>
            <a:r>
              <a:rPr lang="en-US" sz="6500" b="1">
                <a:solidFill>
                  <a:srgbClr val="3B365F"/>
                </a:solidFill>
                <a:latin typeface="Rounded M+ Bold"/>
                <a:ea typeface="Rounded M+ Bold"/>
                <a:cs typeface="Rounded M+ Bold"/>
                <a:sym typeface="Rounded M+ Bold"/>
              </a:rPr>
              <a:t>を知ろう！</a:t>
            </a:r>
          </a:p>
        </p:txBody>
      </p:sp>
      <p:sp>
        <p:nvSpPr>
          <p:cNvPr id="12" name="TextBox 12"/>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6</a:t>
            </a:r>
          </a:p>
        </p:txBody>
      </p:sp>
      <p:sp>
        <p:nvSpPr>
          <p:cNvPr id="16" name="テキスト ボックス 15">
            <a:extLst>
              <a:ext uri="{FF2B5EF4-FFF2-40B4-BE49-F238E27FC236}">
                <a16:creationId xmlns:a16="http://schemas.microsoft.com/office/drawing/2014/main" id="{1CEC446C-3DE2-8086-B190-775F84D2D574}"/>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Freeform 6">
            <a:extLst>
              <a:ext uri="{FF2B5EF4-FFF2-40B4-BE49-F238E27FC236}">
                <a16:creationId xmlns:a16="http://schemas.microsoft.com/office/drawing/2014/main" id="{C0CD3E38-A798-332E-1F3D-4D9BF005BA90}"/>
              </a:ext>
            </a:extLst>
          </p:cNvPr>
          <p:cNvSpPr/>
          <p:nvPr/>
        </p:nvSpPr>
        <p:spPr>
          <a:xfrm>
            <a:off x="213330" y="3002522"/>
            <a:ext cx="2273231" cy="7063711"/>
          </a:xfrm>
          <a:custGeom>
            <a:avLst/>
            <a:gdLst/>
            <a:ahLst/>
            <a:cxnLst/>
            <a:rect l="l" t="t" r="r" b="b"/>
            <a:pathLst>
              <a:path w="2273231" h="7063711">
                <a:moveTo>
                  <a:pt x="0" y="0"/>
                </a:moveTo>
                <a:lnTo>
                  <a:pt x="2273231" y="0"/>
                </a:lnTo>
                <a:lnTo>
                  <a:pt x="2273231" y="7063711"/>
                </a:lnTo>
                <a:lnTo>
                  <a:pt x="0" y="7063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17" name="TextBox 9">
            <a:extLst>
              <a:ext uri="{FF2B5EF4-FFF2-40B4-BE49-F238E27FC236}">
                <a16:creationId xmlns:a16="http://schemas.microsoft.com/office/drawing/2014/main" id="{353F2EED-752C-AE57-A20E-4588313E915E}"/>
              </a:ext>
            </a:extLst>
          </p:cNvPr>
          <p:cNvSpPr txBox="1"/>
          <p:nvPr/>
        </p:nvSpPr>
        <p:spPr>
          <a:xfrm>
            <a:off x="3112857" y="9141083"/>
            <a:ext cx="10811689" cy="474553"/>
          </a:xfrm>
          <a:prstGeom prst="rect">
            <a:avLst/>
          </a:prstGeom>
        </p:spPr>
        <p:txBody>
          <a:bodyPr wrap="square" lIns="0" tIns="0" rIns="0" bIns="0" rtlCol="0" anchor="t">
            <a:spAutoFit/>
          </a:bodyPr>
          <a:lstStyle/>
          <a:p>
            <a:pPr>
              <a:lnSpc>
                <a:spcPts val="4199"/>
              </a:lnSpc>
            </a:pPr>
            <a:r>
              <a:rPr lang="en-US" sz="2000" dirty="0">
                <a:solidFill>
                  <a:srgbClr val="3B365F"/>
                </a:solidFill>
                <a:latin typeface="Rounded M+ Bold"/>
                <a:ea typeface="Rounded M+ Bold"/>
                <a:cs typeface="Rounded M+ Bold"/>
              </a:rPr>
              <a:t>※</a:t>
            </a:r>
            <a:r>
              <a:rPr lang="ja-JP" altLang="en-US" sz="2000" dirty="0">
                <a:solidFill>
                  <a:srgbClr val="3B365F"/>
                </a:solidFill>
                <a:latin typeface="Rounded M+ Bold"/>
                <a:ea typeface="Rounded M+ Bold"/>
                <a:cs typeface="Rounded M+ Bold"/>
              </a:rPr>
              <a:t>本資材では、病院などで医師・歯科医師によって処方される医療用医薬品を指します。</a:t>
            </a:r>
            <a:endParaRPr lang="en-US" sz="2000" dirty="0">
              <a:solidFill>
                <a:srgbClr val="3B365F"/>
              </a:solidFill>
              <a:latin typeface="Rounded M+ Bold"/>
              <a:ea typeface="Rounded M+ Bold"/>
              <a:cs typeface="Rounded M+ Bold"/>
            </a:endParaRPr>
          </a:p>
        </p:txBody>
      </p:sp>
      <p:sp>
        <p:nvSpPr>
          <p:cNvPr id="18" name="TextBox 17">
            <a:extLst>
              <a:ext uri="{FF2B5EF4-FFF2-40B4-BE49-F238E27FC236}">
                <a16:creationId xmlns:a16="http://schemas.microsoft.com/office/drawing/2014/main" id="{AC28B98D-B815-B951-7ACA-CF78F39D5ABB}"/>
              </a:ext>
            </a:extLst>
          </p:cNvPr>
          <p:cNvSpPr txBox="1"/>
          <p:nvPr/>
        </p:nvSpPr>
        <p:spPr>
          <a:xfrm>
            <a:off x="3200400" y="2769577"/>
            <a:ext cx="9144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B365F"/>
                </a:solidFill>
                <a:latin typeface="Rounded M+ Bold"/>
              </a:rPr>
              <a:t>※</a:t>
            </a:r>
            <a:endParaRPr lang="en-US"/>
          </a:p>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9990721" flipH="1">
            <a:off x="10226012" y="-287242"/>
            <a:ext cx="11179243" cy="7016968"/>
          </a:xfrm>
          <a:custGeom>
            <a:avLst/>
            <a:gdLst/>
            <a:ahLst/>
            <a:cxnLst/>
            <a:rect l="l" t="t" r="r" b="b"/>
            <a:pathLst>
              <a:path w="11179243" h="7016968">
                <a:moveTo>
                  <a:pt x="11179243" y="0"/>
                </a:moveTo>
                <a:lnTo>
                  <a:pt x="0" y="0"/>
                </a:lnTo>
                <a:lnTo>
                  <a:pt x="0" y="7016967"/>
                </a:lnTo>
                <a:lnTo>
                  <a:pt x="11179243" y="7016967"/>
                </a:lnTo>
                <a:lnTo>
                  <a:pt x="11179243"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3" name="Freeform 3"/>
          <p:cNvSpPr/>
          <p:nvPr/>
        </p:nvSpPr>
        <p:spPr>
          <a:xfrm rot="-441338" flipH="1">
            <a:off x="-2072440" y="4324020"/>
            <a:ext cx="9953639" cy="6247683"/>
          </a:xfrm>
          <a:custGeom>
            <a:avLst/>
            <a:gdLst/>
            <a:ahLst/>
            <a:cxnLst/>
            <a:rect l="l" t="t" r="r" b="b"/>
            <a:pathLst>
              <a:path w="9953639" h="6247683">
                <a:moveTo>
                  <a:pt x="9953639" y="0"/>
                </a:moveTo>
                <a:lnTo>
                  <a:pt x="0" y="0"/>
                </a:lnTo>
                <a:lnTo>
                  <a:pt x="0" y="6247683"/>
                </a:lnTo>
                <a:lnTo>
                  <a:pt x="9953639" y="6247683"/>
                </a:lnTo>
                <a:lnTo>
                  <a:pt x="9953639" y="0"/>
                </a:lnTo>
                <a:close/>
              </a:path>
            </a:pathLst>
          </a:custGeom>
          <a:blipFill>
            <a:blip r:embed="rId5">
              <a:alphaModFix amt="61000"/>
              <a:extLst>
                <a:ext uri="{96DAC541-7B7A-43D3-8B79-37D633B846F1}">
                  <asvg:svgBlip xmlns:asvg="http://schemas.microsoft.com/office/drawing/2016/SVG/main" r:embed="rId6"/>
                </a:ext>
              </a:extLst>
            </a:blip>
            <a:stretch>
              <a:fillRect/>
            </a:stretch>
          </a:blipFill>
        </p:spPr>
        <p:txBody>
          <a:bodyPr/>
          <a:lstStyle/>
          <a:p>
            <a:endParaRPr lang="ja-JP" altLang="en-US"/>
          </a:p>
        </p:txBody>
      </p:sp>
      <p:grpSp>
        <p:nvGrpSpPr>
          <p:cNvPr id="4" name="Group 4"/>
          <p:cNvGrpSpPr/>
          <p:nvPr/>
        </p:nvGrpSpPr>
        <p:grpSpPr>
          <a:xfrm>
            <a:off x="709531" y="2693440"/>
            <a:ext cx="17337433" cy="6763399"/>
            <a:chOff x="0" y="0"/>
            <a:chExt cx="4566238" cy="1781307"/>
          </a:xfrm>
        </p:grpSpPr>
        <p:sp>
          <p:nvSpPr>
            <p:cNvPr id="5" name="Freeform 5"/>
            <p:cNvSpPr/>
            <p:nvPr/>
          </p:nvSpPr>
          <p:spPr>
            <a:xfrm>
              <a:off x="0" y="0"/>
              <a:ext cx="4566238" cy="1781307"/>
            </a:xfrm>
            <a:custGeom>
              <a:avLst/>
              <a:gdLst/>
              <a:ahLst/>
              <a:cxnLst/>
              <a:rect l="l" t="t" r="r" b="b"/>
              <a:pathLst>
                <a:path w="4566238" h="1781307">
                  <a:moveTo>
                    <a:pt x="22774" y="0"/>
                  </a:moveTo>
                  <a:lnTo>
                    <a:pt x="4543464" y="0"/>
                  </a:lnTo>
                  <a:cubicBezTo>
                    <a:pt x="4549504" y="0"/>
                    <a:pt x="4555296" y="2399"/>
                    <a:pt x="4559567" y="6670"/>
                  </a:cubicBezTo>
                  <a:cubicBezTo>
                    <a:pt x="4563838" y="10941"/>
                    <a:pt x="4566238" y="16734"/>
                    <a:pt x="4566238" y="22774"/>
                  </a:cubicBezTo>
                  <a:lnTo>
                    <a:pt x="4566238" y="1758533"/>
                  </a:lnTo>
                  <a:cubicBezTo>
                    <a:pt x="4566238" y="1764573"/>
                    <a:pt x="4563838" y="1770366"/>
                    <a:pt x="4559567" y="1774636"/>
                  </a:cubicBezTo>
                  <a:cubicBezTo>
                    <a:pt x="4555296" y="1778908"/>
                    <a:pt x="4549504" y="1781307"/>
                    <a:pt x="4543464" y="1781307"/>
                  </a:cubicBezTo>
                  <a:lnTo>
                    <a:pt x="22774" y="1781307"/>
                  </a:lnTo>
                  <a:cubicBezTo>
                    <a:pt x="10196" y="1781307"/>
                    <a:pt x="0" y="1771111"/>
                    <a:pt x="0" y="1758533"/>
                  </a:cubicBezTo>
                  <a:lnTo>
                    <a:pt x="0" y="22774"/>
                  </a:lnTo>
                  <a:cubicBezTo>
                    <a:pt x="0" y="10196"/>
                    <a:pt x="10196" y="0"/>
                    <a:pt x="22774" y="0"/>
                  </a:cubicBezTo>
                  <a:close/>
                </a:path>
              </a:pathLst>
            </a:custGeom>
            <a:solidFill>
              <a:srgbClr val="FFFFFF">
                <a:alpha val="45882"/>
              </a:srgbClr>
            </a:solidFill>
          </p:spPr>
          <p:txBody>
            <a:bodyPr/>
            <a:lstStyle/>
            <a:p>
              <a:endParaRPr lang="ja-JP" altLang="en-US"/>
            </a:p>
          </p:txBody>
        </p:sp>
        <p:sp>
          <p:nvSpPr>
            <p:cNvPr id="6" name="TextBox 6"/>
            <p:cNvSpPr txBox="1"/>
            <p:nvPr/>
          </p:nvSpPr>
          <p:spPr>
            <a:xfrm>
              <a:off x="0" y="-66675"/>
              <a:ext cx="4566238" cy="1847982"/>
            </a:xfrm>
            <a:prstGeom prst="rect">
              <a:avLst/>
            </a:prstGeom>
          </p:spPr>
          <p:txBody>
            <a:bodyPr lIns="50800" tIns="50800" rIns="50800" bIns="50800" rtlCol="0" anchor="ctr"/>
            <a:lstStyle/>
            <a:p>
              <a:pPr algn="ctr">
                <a:lnSpc>
                  <a:spcPts val="3219"/>
                </a:lnSpc>
              </a:pPr>
              <a:endParaRPr/>
            </a:p>
          </p:txBody>
        </p:sp>
      </p:grpSp>
      <p:sp>
        <p:nvSpPr>
          <p:cNvPr id="8" name="Freeform 8"/>
          <p:cNvSpPr/>
          <p:nvPr/>
        </p:nvSpPr>
        <p:spPr>
          <a:xfrm>
            <a:off x="11511349" y="3627659"/>
            <a:ext cx="4300229" cy="1047600"/>
          </a:xfrm>
          <a:custGeom>
            <a:avLst/>
            <a:gdLst/>
            <a:ahLst/>
            <a:cxnLst/>
            <a:rect l="l" t="t" r="r" b="b"/>
            <a:pathLst>
              <a:path w="1591055" h="388169">
                <a:moveTo>
                  <a:pt x="0" y="0"/>
                </a:moveTo>
                <a:lnTo>
                  <a:pt x="1387855" y="0"/>
                </a:lnTo>
                <a:lnTo>
                  <a:pt x="1591055" y="194085"/>
                </a:lnTo>
                <a:lnTo>
                  <a:pt x="1387855" y="388169"/>
                </a:lnTo>
                <a:lnTo>
                  <a:pt x="0" y="388169"/>
                </a:lnTo>
                <a:lnTo>
                  <a:pt x="203200" y="194085"/>
                </a:lnTo>
                <a:lnTo>
                  <a:pt x="0" y="0"/>
                </a:lnTo>
                <a:close/>
              </a:path>
            </a:pathLst>
          </a:custGeom>
          <a:solidFill>
            <a:srgbClr val="B8CBEA"/>
          </a:solidFill>
        </p:spPr>
        <p:txBody>
          <a:bodyPr lIns="91440" tIns="45720" rIns="91440" bIns="45720" anchor="ctr"/>
          <a:lstStyle/>
          <a:p>
            <a:pPr algn="ctr">
              <a:lnSpc>
                <a:spcPts val="4760"/>
              </a:lnSpc>
              <a:defRPr/>
            </a:pPr>
            <a:r>
              <a:rPr lang="en-US" altLang="ja-JP" sz="3400" b="1" dirty="0" err="1">
                <a:solidFill>
                  <a:srgbClr val="3B365F"/>
                </a:solidFill>
                <a:latin typeface="Rounded M+ Bold"/>
                <a:ea typeface="Rounded M+ Bold"/>
                <a:cs typeface="Rounded M+ Bold"/>
                <a:sym typeface="Rounded M+ Bold"/>
              </a:rPr>
              <a:t>承認申請・取得</a:t>
            </a:r>
            <a:endParaRPr lang="en-US" altLang="ja-JP" sz="3400" b="1" i="0" u="none" strike="noStrike" kern="1200" cap="none" spc="0" normalizeH="0" baseline="0" noProof="0" dirty="0">
              <a:ln>
                <a:noFill/>
              </a:ln>
              <a:effectLst/>
              <a:uLnTx/>
              <a:uFillTx/>
              <a:latin typeface="Rounded M+ Bold"/>
              <a:ea typeface="Rounded M+ Bold"/>
              <a:cs typeface="Rounded M+ Bold"/>
            </a:endParaRPr>
          </a:p>
        </p:txBody>
      </p:sp>
      <p:sp>
        <p:nvSpPr>
          <p:cNvPr id="11" name="Freeform 11"/>
          <p:cNvSpPr/>
          <p:nvPr/>
        </p:nvSpPr>
        <p:spPr>
          <a:xfrm>
            <a:off x="7747538" y="3627659"/>
            <a:ext cx="4361717" cy="1047600"/>
          </a:xfrm>
          <a:custGeom>
            <a:avLst/>
            <a:gdLst/>
            <a:ahLst/>
            <a:cxnLst/>
            <a:rect l="l" t="t" r="r" b="b"/>
            <a:pathLst>
              <a:path w="1616317" h="388169">
                <a:moveTo>
                  <a:pt x="0" y="0"/>
                </a:moveTo>
                <a:lnTo>
                  <a:pt x="1413117" y="0"/>
                </a:lnTo>
                <a:lnTo>
                  <a:pt x="1616317" y="194085"/>
                </a:lnTo>
                <a:lnTo>
                  <a:pt x="1413117" y="388169"/>
                </a:lnTo>
                <a:lnTo>
                  <a:pt x="0" y="388169"/>
                </a:lnTo>
                <a:lnTo>
                  <a:pt x="203200" y="194085"/>
                </a:lnTo>
                <a:lnTo>
                  <a:pt x="0" y="0"/>
                </a:lnTo>
                <a:close/>
              </a:path>
            </a:pathLst>
          </a:custGeom>
          <a:solidFill>
            <a:srgbClr val="AAC1DD"/>
          </a:solidFill>
        </p:spPr>
        <p:txBody>
          <a:bodyPr anchor="ctr"/>
          <a:lstStyle/>
          <a:p>
            <a:pPr marL="0" marR="0" lvl="0" indent="0" algn="ctr" defTabSz="914400" rtl="0" eaLnBrk="1" fontAlgn="auto" latinLnBrk="0" hangingPunct="1">
              <a:lnSpc>
                <a:spcPts val="4760"/>
              </a:lnSpc>
              <a:spcBef>
                <a:spcPts val="0"/>
              </a:spcBef>
              <a:spcAft>
                <a:spcPts val="0"/>
              </a:spcAft>
              <a:buClrTx/>
              <a:buSzTx/>
              <a:buFontTx/>
              <a:buNone/>
              <a:tabLst/>
              <a:defRPr/>
            </a:pPr>
            <a:r>
              <a:rPr kumimoji="0" lang="en-US" altLang="ja-JP" sz="3400" b="1" i="0" u="none" strike="noStrike" kern="1200" cap="none" spc="0" normalizeH="0" baseline="0" noProof="0" dirty="0" err="1">
                <a:ln>
                  <a:noFill/>
                </a:ln>
                <a:solidFill>
                  <a:srgbClr val="3B365F"/>
                </a:solidFill>
                <a:effectLst/>
                <a:uLnTx/>
                <a:uFillTx/>
                <a:latin typeface="Rounded M+ Bold"/>
                <a:ea typeface="Rounded M+ Bold"/>
                <a:cs typeface="Rounded M+ Bold"/>
                <a:sym typeface="Rounded M+ Bold"/>
              </a:rPr>
              <a:t>治験</a:t>
            </a:r>
            <a:br>
              <a:rPr kumimoji="0" lang="en-US" altLang="ja-JP" sz="34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rPr>
            </a:br>
            <a:r>
              <a:rPr kumimoji="0" lang="ja-JP" altLang="en-US" sz="34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rPr>
              <a:t>（臨床試験）</a:t>
            </a:r>
            <a:endParaRPr kumimoji="0" lang="en-US" altLang="ja-JP" sz="34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endParaRPr>
          </a:p>
        </p:txBody>
      </p:sp>
      <p:sp>
        <p:nvSpPr>
          <p:cNvPr id="14" name="Freeform 14"/>
          <p:cNvSpPr/>
          <p:nvPr/>
        </p:nvSpPr>
        <p:spPr>
          <a:xfrm>
            <a:off x="4304603" y="3627659"/>
            <a:ext cx="4353422" cy="1047600"/>
          </a:xfrm>
          <a:custGeom>
            <a:avLst/>
            <a:gdLst/>
            <a:ahLst/>
            <a:cxnLst/>
            <a:rect l="l" t="t" r="r" b="b"/>
            <a:pathLst>
              <a:path w="1610736" h="388169">
                <a:moveTo>
                  <a:pt x="0" y="0"/>
                </a:moveTo>
                <a:lnTo>
                  <a:pt x="1407536" y="0"/>
                </a:lnTo>
                <a:lnTo>
                  <a:pt x="1610736" y="194085"/>
                </a:lnTo>
                <a:lnTo>
                  <a:pt x="1407536" y="388169"/>
                </a:lnTo>
                <a:lnTo>
                  <a:pt x="0" y="388169"/>
                </a:lnTo>
                <a:lnTo>
                  <a:pt x="203200" y="194085"/>
                </a:lnTo>
                <a:lnTo>
                  <a:pt x="0" y="0"/>
                </a:lnTo>
                <a:close/>
              </a:path>
            </a:pathLst>
          </a:custGeom>
          <a:solidFill>
            <a:srgbClr val="88A3CE"/>
          </a:solidFill>
        </p:spPr>
        <p:txBody>
          <a:bodyPr anchor="ctr"/>
          <a:lstStyle/>
          <a:p>
            <a:pPr marL="0" marR="0" lvl="0" indent="0" algn="ctr" defTabSz="914400" rtl="0" eaLnBrk="1" fontAlgn="auto" latinLnBrk="0" hangingPunct="1">
              <a:lnSpc>
                <a:spcPts val="4760"/>
              </a:lnSpc>
              <a:spcBef>
                <a:spcPts val="0"/>
              </a:spcBef>
              <a:spcAft>
                <a:spcPts val="0"/>
              </a:spcAft>
              <a:buClrTx/>
              <a:buSzTx/>
              <a:buFontTx/>
              <a:buNone/>
              <a:tabLst/>
              <a:defRPr/>
            </a:pPr>
            <a:r>
              <a:rPr kumimoji="0" lang="en-US" altLang="ja-JP" sz="3400"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非臨床試験</a:t>
            </a:r>
            <a:endParaRPr lang="ja-JP" altLang="en-US"/>
          </a:p>
        </p:txBody>
      </p:sp>
      <p:sp>
        <p:nvSpPr>
          <p:cNvPr id="17" name="Freeform 17"/>
          <p:cNvSpPr/>
          <p:nvPr/>
        </p:nvSpPr>
        <p:spPr>
          <a:xfrm>
            <a:off x="871740" y="3627659"/>
            <a:ext cx="4031441" cy="1047600"/>
          </a:xfrm>
          <a:custGeom>
            <a:avLst/>
            <a:gdLst/>
            <a:ahLst/>
            <a:cxnLst/>
            <a:rect l="l" t="t" r="r" b="b"/>
            <a:pathLst>
              <a:path w="1491605" h="388169">
                <a:moveTo>
                  <a:pt x="1288405" y="0"/>
                </a:moveTo>
                <a:lnTo>
                  <a:pt x="0" y="0"/>
                </a:lnTo>
                <a:lnTo>
                  <a:pt x="0" y="388169"/>
                </a:lnTo>
                <a:lnTo>
                  <a:pt x="1288405" y="388169"/>
                </a:lnTo>
                <a:lnTo>
                  <a:pt x="1491605" y="194085"/>
                </a:lnTo>
                <a:lnTo>
                  <a:pt x="1288405" y="0"/>
                </a:lnTo>
                <a:close/>
              </a:path>
            </a:pathLst>
          </a:custGeom>
          <a:solidFill>
            <a:srgbClr val="8691BA"/>
          </a:solidFill>
        </p:spPr>
        <p:txBody>
          <a:bodyPr anchor="ctr"/>
          <a:lstStyle/>
          <a:p>
            <a:pPr marL="0" marR="0" lvl="0" indent="0" algn="ctr" defTabSz="914400" rtl="0" eaLnBrk="1" fontAlgn="auto" latinLnBrk="0" hangingPunct="1">
              <a:lnSpc>
                <a:spcPts val="4760"/>
              </a:lnSpc>
              <a:spcBef>
                <a:spcPts val="0"/>
              </a:spcBef>
              <a:spcAft>
                <a:spcPts val="0"/>
              </a:spcAft>
              <a:buClrTx/>
              <a:buSzTx/>
              <a:buFontTx/>
              <a:buNone/>
              <a:tabLst/>
              <a:defRPr/>
            </a:pPr>
            <a:r>
              <a:rPr kumimoji="0" lang="en-US" altLang="ja-JP" sz="3400"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基礎研究</a:t>
            </a:r>
            <a:endParaRPr kumimoji="0" lang="en-US" altLang="ja-JP" sz="34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endParaRPr>
          </a:p>
        </p:txBody>
      </p:sp>
      <p:grpSp>
        <p:nvGrpSpPr>
          <p:cNvPr id="50" name="グループ化 49">
            <a:extLst>
              <a:ext uri="{FF2B5EF4-FFF2-40B4-BE49-F238E27FC236}">
                <a16:creationId xmlns:a16="http://schemas.microsoft.com/office/drawing/2014/main" id="{69E418F4-0554-64DE-BE6E-29A5144D32A6}"/>
              </a:ext>
            </a:extLst>
          </p:cNvPr>
          <p:cNvGrpSpPr/>
          <p:nvPr/>
        </p:nvGrpSpPr>
        <p:grpSpPr>
          <a:xfrm>
            <a:off x="4665689" y="4820215"/>
            <a:ext cx="3518864" cy="4122446"/>
            <a:chOff x="4665689" y="5261108"/>
            <a:chExt cx="3518864" cy="4122446"/>
          </a:xfrm>
        </p:grpSpPr>
        <p:grpSp>
          <p:nvGrpSpPr>
            <p:cNvPr id="28" name="Group 28"/>
            <p:cNvGrpSpPr/>
            <p:nvPr/>
          </p:nvGrpSpPr>
          <p:grpSpPr>
            <a:xfrm>
              <a:off x="4665689" y="6842662"/>
              <a:ext cx="3518864" cy="2540892"/>
              <a:chOff x="-4198" y="-39650"/>
              <a:chExt cx="935918" cy="675805"/>
            </a:xfrm>
          </p:grpSpPr>
          <p:sp>
            <p:nvSpPr>
              <p:cNvPr id="29" name="Freeform 29"/>
              <p:cNvSpPr/>
              <p:nvPr/>
            </p:nvSpPr>
            <p:spPr>
              <a:xfrm>
                <a:off x="0" y="0"/>
                <a:ext cx="931720" cy="609131"/>
              </a:xfrm>
              <a:custGeom>
                <a:avLst/>
                <a:gdLst/>
                <a:ahLst/>
                <a:cxnLst/>
                <a:rect l="l" t="t" r="r" b="b"/>
                <a:pathLst>
                  <a:path w="931720" h="609131">
                    <a:moveTo>
                      <a:pt x="112712" y="0"/>
                    </a:moveTo>
                    <a:lnTo>
                      <a:pt x="819009" y="0"/>
                    </a:lnTo>
                    <a:cubicBezTo>
                      <a:pt x="848902" y="0"/>
                      <a:pt x="877570" y="11875"/>
                      <a:pt x="898708" y="33012"/>
                    </a:cubicBezTo>
                    <a:cubicBezTo>
                      <a:pt x="919846" y="54150"/>
                      <a:pt x="931720" y="82819"/>
                      <a:pt x="931720" y="112712"/>
                    </a:cubicBezTo>
                    <a:lnTo>
                      <a:pt x="931720" y="496419"/>
                    </a:lnTo>
                    <a:cubicBezTo>
                      <a:pt x="931720" y="526312"/>
                      <a:pt x="919846" y="554981"/>
                      <a:pt x="898708" y="576118"/>
                    </a:cubicBezTo>
                    <a:cubicBezTo>
                      <a:pt x="877570" y="597256"/>
                      <a:pt x="848902" y="609131"/>
                      <a:pt x="819009" y="609131"/>
                    </a:cubicBezTo>
                    <a:lnTo>
                      <a:pt x="112712" y="609131"/>
                    </a:lnTo>
                    <a:cubicBezTo>
                      <a:pt x="82819" y="609131"/>
                      <a:pt x="54150" y="597256"/>
                      <a:pt x="33012" y="576118"/>
                    </a:cubicBezTo>
                    <a:cubicBezTo>
                      <a:pt x="11875" y="554981"/>
                      <a:pt x="0" y="526312"/>
                      <a:pt x="0" y="496419"/>
                    </a:cubicBezTo>
                    <a:lnTo>
                      <a:pt x="0" y="112712"/>
                    </a:lnTo>
                    <a:cubicBezTo>
                      <a:pt x="0" y="82819"/>
                      <a:pt x="11875" y="54150"/>
                      <a:pt x="33012" y="33012"/>
                    </a:cubicBezTo>
                    <a:cubicBezTo>
                      <a:pt x="54150" y="11875"/>
                      <a:pt x="82819" y="0"/>
                      <a:pt x="112712" y="0"/>
                    </a:cubicBezTo>
                    <a:close/>
                  </a:path>
                </a:pathLst>
              </a:custGeom>
              <a:solidFill>
                <a:srgbClr val="FFFFFF"/>
              </a:solidFill>
            </p:spPr>
            <p:txBody>
              <a:bodyPr/>
              <a:lstStyle/>
              <a:p>
                <a:endParaRPr lang="ja-JP" altLang="en-US"/>
              </a:p>
            </p:txBody>
          </p:sp>
          <p:sp>
            <p:nvSpPr>
              <p:cNvPr id="30" name="TextBox 30"/>
              <p:cNvSpPr txBox="1"/>
              <p:nvPr/>
            </p:nvSpPr>
            <p:spPr>
              <a:xfrm>
                <a:off x="-4198" y="-39650"/>
                <a:ext cx="931720" cy="675805"/>
              </a:xfrm>
              <a:prstGeom prst="rect">
                <a:avLst/>
              </a:prstGeom>
            </p:spPr>
            <p:txBody>
              <a:bodyPr lIns="50800" tIns="50800" rIns="50800" bIns="50800" rtlCol="0" anchor="ctr"/>
              <a:lstStyle/>
              <a:p>
                <a:pPr algn="ctr">
                  <a:lnSpc>
                    <a:spcPts val="3359"/>
                  </a:lnSpc>
                </a:pPr>
                <a:r>
                  <a:rPr lang="en-US" sz="2399" b="1" err="1">
                    <a:solidFill>
                      <a:srgbClr val="3B365F"/>
                    </a:solidFill>
                    <a:latin typeface="Rounded M+ Bold"/>
                    <a:ea typeface="Rounded M+ Bold"/>
                    <a:cs typeface="Rounded M+ Bold"/>
                    <a:sym typeface="Rounded M+ Bold"/>
                  </a:rPr>
                  <a:t>動物や細胞を使って</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薬の効果・安全性を</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確かめる</a:t>
                </a:r>
                <a:endParaRPr lang="en-US" sz="2399" b="1">
                  <a:solidFill>
                    <a:srgbClr val="3B365F"/>
                  </a:solidFill>
                  <a:latin typeface="Rounded M+ Bold"/>
                  <a:ea typeface="Rounded M+ Bold"/>
                  <a:cs typeface="Rounded M+ Bold"/>
                  <a:sym typeface="Rounded M+ Bold"/>
                </a:endParaRPr>
              </a:p>
            </p:txBody>
          </p:sp>
        </p:grpSp>
        <p:sp>
          <p:nvSpPr>
            <p:cNvPr id="31" name="Freeform 31"/>
            <p:cNvSpPr/>
            <p:nvPr/>
          </p:nvSpPr>
          <p:spPr>
            <a:xfrm>
              <a:off x="6199328" y="5261108"/>
              <a:ext cx="1460809" cy="1116506"/>
            </a:xfrm>
            <a:custGeom>
              <a:avLst/>
              <a:gdLst/>
              <a:ahLst/>
              <a:cxnLst/>
              <a:rect l="l" t="t" r="r" b="b"/>
              <a:pathLst>
                <a:path w="1460809" h="1116506">
                  <a:moveTo>
                    <a:pt x="0" y="0"/>
                  </a:moveTo>
                  <a:lnTo>
                    <a:pt x="1460810" y="0"/>
                  </a:lnTo>
                  <a:lnTo>
                    <a:pt x="1460810" y="1116506"/>
                  </a:lnTo>
                  <a:lnTo>
                    <a:pt x="0" y="1116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35" name="Freeform 35"/>
            <p:cNvSpPr/>
            <p:nvPr/>
          </p:nvSpPr>
          <p:spPr>
            <a:xfrm rot="-1880181">
              <a:off x="5490249" y="5882022"/>
              <a:ext cx="931713" cy="991184"/>
            </a:xfrm>
            <a:custGeom>
              <a:avLst/>
              <a:gdLst/>
              <a:ahLst/>
              <a:cxnLst/>
              <a:rect l="l" t="t" r="r" b="b"/>
              <a:pathLst>
                <a:path w="931713" h="991184">
                  <a:moveTo>
                    <a:pt x="0" y="0"/>
                  </a:moveTo>
                  <a:lnTo>
                    <a:pt x="931713" y="0"/>
                  </a:lnTo>
                  <a:lnTo>
                    <a:pt x="931713" y="991184"/>
                  </a:lnTo>
                  <a:lnTo>
                    <a:pt x="0" y="9911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grpSp>
      <p:grpSp>
        <p:nvGrpSpPr>
          <p:cNvPr id="53" name="グループ化 52">
            <a:extLst>
              <a:ext uri="{FF2B5EF4-FFF2-40B4-BE49-F238E27FC236}">
                <a16:creationId xmlns:a16="http://schemas.microsoft.com/office/drawing/2014/main" id="{81D11BB9-6BA2-2A14-F01F-A9063E21F8CA}"/>
              </a:ext>
            </a:extLst>
          </p:cNvPr>
          <p:cNvGrpSpPr/>
          <p:nvPr/>
        </p:nvGrpSpPr>
        <p:grpSpPr>
          <a:xfrm>
            <a:off x="15448837" y="3455888"/>
            <a:ext cx="2266295" cy="3001989"/>
            <a:chOff x="15448837" y="3896781"/>
            <a:chExt cx="2266295" cy="3001989"/>
          </a:xfrm>
        </p:grpSpPr>
        <p:grpSp>
          <p:nvGrpSpPr>
            <p:cNvPr id="19" name="Group 19"/>
            <p:cNvGrpSpPr/>
            <p:nvPr/>
          </p:nvGrpSpPr>
          <p:grpSpPr>
            <a:xfrm>
              <a:off x="15448837" y="3896781"/>
              <a:ext cx="2266295" cy="1332306"/>
              <a:chOff x="0" y="-60024"/>
              <a:chExt cx="838513" cy="492944"/>
            </a:xfrm>
          </p:grpSpPr>
          <p:sp>
            <p:nvSpPr>
              <p:cNvPr id="20" name="Freeform 20"/>
              <p:cNvSpPr/>
              <p:nvPr/>
            </p:nvSpPr>
            <p:spPr>
              <a:xfrm>
                <a:off x="0" y="44751"/>
                <a:ext cx="838513" cy="388169"/>
              </a:xfrm>
              <a:custGeom>
                <a:avLst/>
                <a:gdLst/>
                <a:ahLst/>
                <a:cxnLst/>
                <a:rect l="l" t="t" r="r" b="b"/>
                <a:pathLst>
                  <a:path w="838513" h="388169">
                    <a:moveTo>
                      <a:pt x="0" y="0"/>
                    </a:moveTo>
                    <a:lnTo>
                      <a:pt x="635313" y="0"/>
                    </a:lnTo>
                    <a:lnTo>
                      <a:pt x="838513" y="194085"/>
                    </a:lnTo>
                    <a:lnTo>
                      <a:pt x="635313" y="388169"/>
                    </a:lnTo>
                    <a:lnTo>
                      <a:pt x="0" y="388169"/>
                    </a:lnTo>
                    <a:lnTo>
                      <a:pt x="203200" y="194085"/>
                    </a:lnTo>
                    <a:lnTo>
                      <a:pt x="0" y="0"/>
                    </a:lnTo>
                    <a:close/>
                  </a:path>
                </a:pathLst>
              </a:custGeom>
              <a:solidFill>
                <a:srgbClr val="000000">
                  <a:alpha val="0"/>
                </a:srgbClr>
              </a:solidFill>
            </p:spPr>
            <p:txBody>
              <a:bodyPr/>
              <a:lstStyle/>
              <a:p>
                <a:endParaRPr lang="ja-JP" altLang="en-US"/>
              </a:p>
            </p:txBody>
          </p:sp>
          <p:sp>
            <p:nvSpPr>
              <p:cNvPr id="21" name="TextBox 21"/>
              <p:cNvSpPr txBox="1"/>
              <p:nvPr/>
            </p:nvSpPr>
            <p:spPr>
              <a:xfrm>
                <a:off x="131577" y="-60024"/>
                <a:ext cx="656372" cy="492944"/>
              </a:xfrm>
              <a:prstGeom prst="rect">
                <a:avLst/>
              </a:prstGeom>
            </p:spPr>
            <p:txBody>
              <a:bodyPr lIns="46353" tIns="46353" rIns="46353" bIns="46353" rtlCol="0" anchor="ctr"/>
              <a:lstStyle/>
              <a:p>
                <a:pPr algn="ctr">
                  <a:lnSpc>
                    <a:spcPts val="5320"/>
                  </a:lnSpc>
                </a:pPr>
                <a:r>
                  <a:rPr lang="en-US" sz="3800" b="1" err="1">
                    <a:solidFill>
                      <a:srgbClr val="E15E55"/>
                    </a:solidFill>
                    <a:latin typeface="Rounded M+ Bold"/>
                    <a:ea typeface="Rounded M+ Bold"/>
                    <a:cs typeface="Rounded M+ Bold"/>
                    <a:sym typeface="Rounded M+ Bold"/>
                  </a:rPr>
                  <a:t>販売</a:t>
                </a:r>
                <a:r>
                  <a:rPr lang="en-US" sz="3800" b="1">
                    <a:solidFill>
                      <a:srgbClr val="E15E55"/>
                    </a:solidFill>
                    <a:latin typeface="Rounded M+ Bold"/>
                    <a:ea typeface="Rounded M+ Bold"/>
                    <a:cs typeface="Rounded M+ Bold"/>
                    <a:sym typeface="Rounded M+ Bold"/>
                  </a:rPr>
                  <a:t>！</a:t>
                </a:r>
              </a:p>
            </p:txBody>
          </p:sp>
        </p:grpSp>
        <p:sp>
          <p:nvSpPr>
            <p:cNvPr id="36" name="Freeform 36"/>
            <p:cNvSpPr/>
            <p:nvPr/>
          </p:nvSpPr>
          <p:spPr>
            <a:xfrm>
              <a:off x="15890074" y="5153125"/>
              <a:ext cx="1383821" cy="1745645"/>
            </a:xfrm>
            <a:custGeom>
              <a:avLst/>
              <a:gdLst/>
              <a:ahLst/>
              <a:cxnLst/>
              <a:rect l="l" t="t" r="r" b="b"/>
              <a:pathLst>
                <a:path w="1383821" h="1745645">
                  <a:moveTo>
                    <a:pt x="0" y="0"/>
                  </a:moveTo>
                  <a:lnTo>
                    <a:pt x="1383821" y="0"/>
                  </a:lnTo>
                  <a:lnTo>
                    <a:pt x="1383821" y="1745645"/>
                  </a:lnTo>
                  <a:lnTo>
                    <a:pt x="0" y="1745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grpSp>
      <p:grpSp>
        <p:nvGrpSpPr>
          <p:cNvPr id="51" name="グループ化 50">
            <a:extLst>
              <a:ext uri="{FF2B5EF4-FFF2-40B4-BE49-F238E27FC236}">
                <a16:creationId xmlns:a16="http://schemas.microsoft.com/office/drawing/2014/main" id="{0913BB8F-6645-900C-7A63-B3920467C9A4}"/>
              </a:ext>
            </a:extLst>
          </p:cNvPr>
          <p:cNvGrpSpPr/>
          <p:nvPr/>
        </p:nvGrpSpPr>
        <p:grpSpPr>
          <a:xfrm>
            <a:off x="8295387" y="4632720"/>
            <a:ext cx="3520544" cy="4347370"/>
            <a:chOff x="8295387" y="5073613"/>
            <a:chExt cx="3520544" cy="4347370"/>
          </a:xfrm>
        </p:grpSpPr>
        <p:grpSp>
          <p:nvGrpSpPr>
            <p:cNvPr id="22" name="Group 22"/>
            <p:cNvGrpSpPr/>
            <p:nvPr/>
          </p:nvGrpSpPr>
          <p:grpSpPr>
            <a:xfrm>
              <a:off x="8295387" y="6880091"/>
              <a:ext cx="3520544" cy="2540892"/>
              <a:chOff x="-4645" y="-29695"/>
              <a:chExt cx="936365" cy="675805"/>
            </a:xfrm>
          </p:grpSpPr>
          <p:sp>
            <p:nvSpPr>
              <p:cNvPr id="23" name="Freeform 23"/>
              <p:cNvSpPr/>
              <p:nvPr/>
            </p:nvSpPr>
            <p:spPr>
              <a:xfrm>
                <a:off x="0" y="0"/>
                <a:ext cx="931720" cy="609131"/>
              </a:xfrm>
              <a:custGeom>
                <a:avLst/>
                <a:gdLst/>
                <a:ahLst/>
                <a:cxnLst/>
                <a:rect l="l" t="t" r="r" b="b"/>
                <a:pathLst>
                  <a:path w="931720" h="609131">
                    <a:moveTo>
                      <a:pt x="112712" y="0"/>
                    </a:moveTo>
                    <a:lnTo>
                      <a:pt x="819009" y="0"/>
                    </a:lnTo>
                    <a:cubicBezTo>
                      <a:pt x="848902" y="0"/>
                      <a:pt x="877570" y="11875"/>
                      <a:pt x="898708" y="33012"/>
                    </a:cubicBezTo>
                    <a:cubicBezTo>
                      <a:pt x="919846" y="54150"/>
                      <a:pt x="931720" y="82819"/>
                      <a:pt x="931720" y="112712"/>
                    </a:cubicBezTo>
                    <a:lnTo>
                      <a:pt x="931720" y="496419"/>
                    </a:lnTo>
                    <a:cubicBezTo>
                      <a:pt x="931720" y="526312"/>
                      <a:pt x="919846" y="554981"/>
                      <a:pt x="898708" y="576118"/>
                    </a:cubicBezTo>
                    <a:cubicBezTo>
                      <a:pt x="877570" y="597256"/>
                      <a:pt x="848902" y="609131"/>
                      <a:pt x="819009" y="609131"/>
                    </a:cubicBezTo>
                    <a:lnTo>
                      <a:pt x="112712" y="609131"/>
                    </a:lnTo>
                    <a:cubicBezTo>
                      <a:pt x="82819" y="609131"/>
                      <a:pt x="54150" y="597256"/>
                      <a:pt x="33012" y="576118"/>
                    </a:cubicBezTo>
                    <a:cubicBezTo>
                      <a:pt x="11875" y="554981"/>
                      <a:pt x="0" y="526312"/>
                      <a:pt x="0" y="496419"/>
                    </a:cubicBezTo>
                    <a:lnTo>
                      <a:pt x="0" y="112712"/>
                    </a:lnTo>
                    <a:cubicBezTo>
                      <a:pt x="0" y="82819"/>
                      <a:pt x="11875" y="54150"/>
                      <a:pt x="33012" y="33012"/>
                    </a:cubicBezTo>
                    <a:cubicBezTo>
                      <a:pt x="54150" y="11875"/>
                      <a:pt x="82819" y="0"/>
                      <a:pt x="112712" y="0"/>
                    </a:cubicBezTo>
                    <a:close/>
                  </a:path>
                </a:pathLst>
              </a:custGeom>
              <a:solidFill>
                <a:srgbClr val="FFFFFF"/>
              </a:solidFill>
            </p:spPr>
            <p:txBody>
              <a:bodyPr/>
              <a:lstStyle/>
              <a:p>
                <a:endParaRPr lang="ja-JP" altLang="en-US"/>
              </a:p>
            </p:txBody>
          </p:sp>
          <p:sp>
            <p:nvSpPr>
              <p:cNvPr id="24" name="TextBox 24"/>
              <p:cNvSpPr txBox="1"/>
              <p:nvPr/>
            </p:nvSpPr>
            <p:spPr>
              <a:xfrm>
                <a:off x="-4645" y="-29695"/>
                <a:ext cx="931720" cy="675805"/>
              </a:xfrm>
              <a:prstGeom prst="rect">
                <a:avLst/>
              </a:prstGeom>
            </p:spPr>
            <p:txBody>
              <a:bodyPr lIns="50800" tIns="50800" rIns="50800" bIns="50800" rtlCol="0" anchor="ctr"/>
              <a:lstStyle/>
              <a:p>
                <a:pPr algn="ctr">
                  <a:lnSpc>
                    <a:spcPts val="3359"/>
                  </a:lnSpc>
                </a:pPr>
                <a:r>
                  <a:rPr lang="en-US" sz="2399" b="1" err="1">
                    <a:solidFill>
                      <a:srgbClr val="3B365F"/>
                    </a:solidFill>
                    <a:latin typeface="Rounded M+ Bold"/>
                    <a:ea typeface="Rounded M+ Bold"/>
                    <a:cs typeface="Rounded M+ Bold"/>
                    <a:sym typeface="Rounded M+ Bold"/>
                  </a:rPr>
                  <a:t>実際に人に投与して</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薬の効果・安全性を</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確かめる</a:t>
                </a:r>
                <a:endParaRPr lang="en-US" sz="2399" b="1">
                  <a:solidFill>
                    <a:srgbClr val="3B365F"/>
                  </a:solidFill>
                  <a:latin typeface="Rounded M+ Bold"/>
                  <a:ea typeface="Rounded M+ Bold"/>
                  <a:cs typeface="Rounded M+ Bold"/>
                  <a:sym typeface="Rounded M+ Bold"/>
                </a:endParaRPr>
              </a:p>
            </p:txBody>
          </p:sp>
        </p:grpSp>
        <p:sp>
          <p:nvSpPr>
            <p:cNvPr id="37" name="Freeform 37"/>
            <p:cNvSpPr/>
            <p:nvPr/>
          </p:nvSpPr>
          <p:spPr>
            <a:xfrm>
              <a:off x="9194638" y="5073613"/>
              <a:ext cx="1739507" cy="1857726"/>
            </a:xfrm>
            <a:custGeom>
              <a:avLst/>
              <a:gdLst/>
              <a:ahLst/>
              <a:cxnLst/>
              <a:rect l="l" t="t" r="r" b="b"/>
              <a:pathLst>
                <a:path w="1739507" h="1857726">
                  <a:moveTo>
                    <a:pt x="0" y="0"/>
                  </a:moveTo>
                  <a:lnTo>
                    <a:pt x="1739507" y="0"/>
                  </a:lnTo>
                  <a:lnTo>
                    <a:pt x="1739507" y="1857726"/>
                  </a:lnTo>
                  <a:lnTo>
                    <a:pt x="0" y="18577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grpSp>
      <p:grpSp>
        <p:nvGrpSpPr>
          <p:cNvPr id="52" name="グループ化 51">
            <a:extLst>
              <a:ext uri="{FF2B5EF4-FFF2-40B4-BE49-F238E27FC236}">
                <a16:creationId xmlns:a16="http://schemas.microsoft.com/office/drawing/2014/main" id="{49BEEBFB-D67D-A143-0385-09FFDBCF2410}"/>
              </a:ext>
            </a:extLst>
          </p:cNvPr>
          <p:cNvGrpSpPr/>
          <p:nvPr/>
        </p:nvGrpSpPr>
        <p:grpSpPr>
          <a:xfrm>
            <a:off x="11939756" y="4820215"/>
            <a:ext cx="3490463" cy="4125706"/>
            <a:chOff x="11939756" y="5261108"/>
            <a:chExt cx="3490463" cy="4125706"/>
          </a:xfrm>
        </p:grpSpPr>
        <p:grpSp>
          <p:nvGrpSpPr>
            <p:cNvPr id="25" name="Group 25"/>
            <p:cNvGrpSpPr/>
            <p:nvPr/>
          </p:nvGrpSpPr>
          <p:grpSpPr>
            <a:xfrm>
              <a:off x="11939756" y="6845922"/>
              <a:ext cx="3490463" cy="2540892"/>
              <a:chOff x="0" y="-38783"/>
              <a:chExt cx="928365" cy="675805"/>
            </a:xfrm>
          </p:grpSpPr>
          <p:sp>
            <p:nvSpPr>
              <p:cNvPr id="26" name="Freeform 26"/>
              <p:cNvSpPr/>
              <p:nvPr/>
            </p:nvSpPr>
            <p:spPr>
              <a:xfrm>
                <a:off x="0" y="0"/>
                <a:ext cx="928365" cy="609131"/>
              </a:xfrm>
              <a:custGeom>
                <a:avLst/>
                <a:gdLst/>
                <a:ahLst/>
                <a:cxnLst/>
                <a:rect l="l" t="t" r="r" b="b"/>
                <a:pathLst>
                  <a:path w="928365" h="609131">
                    <a:moveTo>
                      <a:pt x="113119" y="0"/>
                    </a:moveTo>
                    <a:lnTo>
                      <a:pt x="815246" y="0"/>
                    </a:lnTo>
                    <a:cubicBezTo>
                      <a:pt x="845247" y="0"/>
                      <a:pt x="874019" y="11918"/>
                      <a:pt x="895233" y="33132"/>
                    </a:cubicBezTo>
                    <a:cubicBezTo>
                      <a:pt x="916447" y="54346"/>
                      <a:pt x="928365" y="83118"/>
                      <a:pt x="928365" y="113119"/>
                    </a:cubicBezTo>
                    <a:lnTo>
                      <a:pt x="928365" y="496011"/>
                    </a:lnTo>
                    <a:cubicBezTo>
                      <a:pt x="928365" y="558485"/>
                      <a:pt x="877720" y="609131"/>
                      <a:pt x="815246" y="609131"/>
                    </a:cubicBezTo>
                    <a:lnTo>
                      <a:pt x="113119" y="609131"/>
                    </a:lnTo>
                    <a:cubicBezTo>
                      <a:pt x="50645" y="609131"/>
                      <a:pt x="0" y="558485"/>
                      <a:pt x="0" y="496011"/>
                    </a:cubicBezTo>
                    <a:lnTo>
                      <a:pt x="0" y="113119"/>
                    </a:lnTo>
                    <a:cubicBezTo>
                      <a:pt x="0" y="83118"/>
                      <a:pt x="11918" y="54346"/>
                      <a:pt x="33132" y="33132"/>
                    </a:cubicBezTo>
                    <a:cubicBezTo>
                      <a:pt x="54346" y="11918"/>
                      <a:pt x="83118" y="0"/>
                      <a:pt x="113119" y="0"/>
                    </a:cubicBezTo>
                    <a:close/>
                  </a:path>
                </a:pathLst>
              </a:custGeom>
              <a:solidFill>
                <a:srgbClr val="FFFFFF"/>
              </a:solidFill>
            </p:spPr>
            <p:txBody>
              <a:bodyPr/>
              <a:lstStyle/>
              <a:p>
                <a:endParaRPr lang="ja-JP" altLang="en-US"/>
              </a:p>
            </p:txBody>
          </p:sp>
          <p:sp>
            <p:nvSpPr>
              <p:cNvPr id="27" name="TextBox 27"/>
              <p:cNvSpPr txBox="1"/>
              <p:nvPr/>
            </p:nvSpPr>
            <p:spPr>
              <a:xfrm>
                <a:off x="0" y="-38783"/>
                <a:ext cx="928365" cy="675805"/>
              </a:xfrm>
              <a:prstGeom prst="rect">
                <a:avLst/>
              </a:prstGeom>
            </p:spPr>
            <p:txBody>
              <a:bodyPr lIns="50800" tIns="50800" rIns="50800" bIns="50800" rtlCol="0" anchor="ctr"/>
              <a:lstStyle/>
              <a:p>
                <a:pPr algn="ctr">
                  <a:lnSpc>
                    <a:spcPts val="3359"/>
                  </a:lnSpc>
                </a:pPr>
                <a:r>
                  <a:rPr lang="en-US" sz="2399" b="1" err="1">
                    <a:solidFill>
                      <a:srgbClr val="3B365F"/>
                    </a:solidFill>
                    <a:latin typeface="Rounded M+ Bold"/>
                    <a:ea typeface="Rounded M+ Bold"/>
                    <a:cs typeface="Rounded M+ Bold"/>
                    <a:sym typeface="Rounded M+ Bold"/>
                  </a:rPr>
                  <a:t>日本では</a:t>
                </a:r>
                <a:r>
                  <a:rPr lang="en-US" sz="2399" b="1">
                    <a:solidFill>
                      <a:srgbClr val="3B365F"/>
                    </a:solidFill>
                    <a:latin typeface="Rounded M+ Bold"/>
                    <a:ea typeface="Rounded M+ Bold"/>
                    <a:cs typeface="Rounded M+ Bold"/>
                    <a:sym typeface="Rounded M+ Bold"/>
                  </a:rPr>
                  <a:t>、</a:t>
                </a:r>
              </a:p>
              <a:p>
                <a:pPr algn="ctr">
                  <a:lnSpc>
                    <a:spcPts val="3359"/>
                  </a:lnSpc>
                </a:pPr>
                <a:r>
                  <a:rPr lang="en-US" sz="2399" b="1" err="1">
                    <a:solidFill>
                      <a:srgbClr val="3B365F"/>
                    </a:solidFill>
                    <a:latin typeface="Rounded M+ Bold"/>
                    <a:ea typeface="Rounded M+ Bold"/>
                    <a:cs typeface="Rounded M+ Bold"/>
                    <a:sym typeface="Rounded M+ Bold"/>
                  </a:rPr>
                  <a:t>PMDAが審査し</a:t>
                </a:r>
                <a:r>
                  <a:rPr lang="en-US" sz="2399" b="1">
                    <a:solidFill>
                      <a:srgbClr val="3B365F"/>
                    </a:solidFill>
                    <a:latin typeface="Rounded M+ Bold"/>
                    <a:ea typeface="Rounded M+ Bold"/>
                    <a:cs typeface="Rounded M+ Bold"/>
                    <a:sym typeface="Rounded M+ Bold"/>
                  </a:rPr>
                  <a:t>、</a:t>
                </a:r>
              </a:p>
              <a:p>
                <a:pPr algn="ctr">
                  <a:lnSpc>
                    <a:spcPts val="3359"/>
                  </a:lnSpc>
                </a:pPr>
                <a:r>
                  <a:rPr lang="en-US" sz="2399" b="1" err="1">
                    <a:solidFill>
                      <a:srgbClr val="3B365F"/>
                    </a:solidFill>
                    <a:latin typeface="Rounded M+ Bold"/>
                    <a:ea typeface="Rounded M+ Bold"/>
                    <a:cs typeface="Rounded M+ Bold"/>
                    <a:sym typeface="Rounded M+ Bold"/>
                  </a:rPr>
                  <a:t>厚生労働省によって</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承認される</a:t>
                </a:r>
                <a:endParaRPr lang="en-US" sz="2399" b="1">
                  <a:solidFill>
                    <a:srgbClr val="3B365F"/>
                  </a:solidFill>
                  <a:latin typeface="Rounded M+ Bold"/>
                  <a:ea typeface="Rounded M+ Bold"/>
                  <a:cs typeface="Rounded M+ Bold"/>
                  <a:sym typeface="Rounded M+ Bold"/>
                </a:endParaRPr>
              </a:p>
            </p:txBody>
          </p:sp>
        </p:grpSp>
        <p:sp>
          <p:nvSpPr>
            <p:cNvPr id="38" name="Freeform 38"/>
            <p:cNvSpPr/>
            <p:nvPr/>
          </p:nvSpPr>
          <p:spPr>
            <a:xfrm>
              <a:off x="12553128" y="5261108"/>
              <a:ext cx="2263720" cy="1482736"/>
            </a:xfrm>
            <a:custGeom>
              <a:avLst/>
              <a:gdLst/>
              <a:ahLst/>
              <a:cxnLst/>
              <a:rect l="l" t="t" r="r" b="b"/>
              <a:pathLst>
                <a:path w="2263720" h="1482736">
                  <a:moveTo>
                    <a:pt x="0" y="0"/>
                  </a:moveTo>
                  <a:lnTo>
                    <a:pt x="2263720" y="0"/>
                  </a:lnTo>
                  <a:lnTo>
                    <a:pt x="2263720" y="1482736"/>
                  </a:lnTo>
                  <a:lnTo>
                    <a:pt x="0" y="1482736"/>
                  </a:lnTo>
                  <a:lnTo>
                    <a:pt x="0" y="0"/>
                  </a:lnTo>
                  <a:close/>
                </a:path>
              </a:pathLst>
            </a:custGeom>
            <a:blipFill>
              <a:blip r:embed="rId15"/>
              <a:stretch>
                <a:fillRect/>
              </a:stretch>
            </a:blipFill>
          </p:spPr>
          <p:txBody>
            <a:bodyPr/>
            <a:lstStyle/>
            <a:p>
              <a:endParaRPr lang="ja-JP" altLang="en-US"/>
            </a:p>
          </p:txBody>
        </p:sp>
      </p:grpSp>
      <p:grpSp>
        <p:nvGrpSpPr>
          <p:cNvPr id="49" name="グループ化 48">
            <a:extLst>
              <a:ext uri="{FF2B5EF4-FFF2-40B4-BE49-F238E27FC236}">
                <a16:creationId xmlns:a16="http://schemas.microsoft.com/office/drawing/2014/main" id="{42CAF8D3-97FD-8762-8DCB-5664FE6DB07F}"/>
              </a:ext>
            </a:extLst>
          </p:cNvPr>
          <p:cNvGrpSpPr/>
          <p:nvPr/>
        </p:nvGrpSpPr>
        <p:grpSpPr>
          <a:xfrm>
            <a:off x="1054567" y="4712232"/>
            <a:ext cx="3503080" cy="4239592"/>
            <a:chOff x="1054567" y="5153125"/>
            <a:chExt cx="3503080" cy="4239592"/>
          </a:xfrm>
        </p:grpSpPr>
        <p:grpSp>
          <p:nvGrpSpPr>
            <p:cNvPr id="32" name="Group 32"/>
            <p:cNvGrpSpPr/>
            <p:nvPr/>
          </p:nvGrpSpPr>
          <p:grpSpPr>
            <a:xfrm>
              <a:off x="1054567" y="6851825"/>
              <a:ext cx="3503080" cy="2540892"/>
              <a:chOff x="0" y="-37213"/>
              <a:chExt cx="931720" cy="675805"/>
            </a:xfrm>
          </p:grpSpPr>
          <p:sp>
            <p:nvSpPr>
              <p:cNvPr id="33" name="Freeform 33"/>
              <p:cNvSpPr/>
              <p:nvPr/>
            </p:nvSpPr>
            <p:spPr>
              <a:xfrm>
                <a:off x="0" y="0"/>
                <a:ext cx="931720" cy="609131"/>
              </a:xfrm>
              <a:custGeom>
                <a:avLst/>
                <a:gdLst/>
                <a:ahLst/>
                <a:cxnLst/>
                <a:rect l="l" t="t" r="r" b="b"/>
                <a:pathLst>
                  <a:path w="931720" h="609131">
                    <a:moveTo>
                      <a:pt x="112712" y="0"/>
                    </a:moveTo>
                    <a:lnTo>
                      <a:pt x="819009" y="0"/>
                    </a:lnTo>
                    <a:cubicBezTo>
                      <a:pt x="848902" y="0"/>
                      <a:pt x="877570" y="11875"/>
                      <a:pt x="898708" y="33012"/>
                    </a:cubicBezTo>
                    <a:cubicBezTo>
                      <a:pt x="919846" y="54150"/>
                      <a:pt x="931720" y="82819"/>
                      <a:pt x="931720" y="112712"/>
                    </a:cubicBezTo>
                    <a:lnTo>
                      <a:pt x="931720" y="496419"/>
                    </a:lnTo>
                    <a:cubicBezTo>
                      <a:pt x="931720" y="526312"/>
                      <a:pt x="919846" y="554981"/>
                      <a:pt x="898708" y="576118"/>
                    </a:cubicBezTo>
                    <a:cubicBezTo>
                      <a:pt x="877570" y="597256"/>
                      <a:pt x="848902" y="609131"/>
                      <a:pt x="819009" y="609131"/>
                    </a:cubicBezTo>
                    <a:lnTo>
                      <a:pt x="112712" y="609131"/>
                    </a:lnTo>
                    <a:cubicBezTo>
                      <a:pt x="82819" y="609131"/>
                      <a:pt x="54150" y="597256"/>
                      <a:pt x="33012" y="576118"/>
                    </a:cubicBezTo>
                    <a:cubicBezTo>
                      <a:pt x="11875" y="554981"/>
                      <a:pt x="0" y="526312"/>
                      <a:pt x="0" y="496419"/>
                    </a:cubicBezTo>
                    <a:lnTo>
                      <a:pt x="0" y="112712"/>
                    </a:lnTo>
                    <a:cubicBezTo>
                      <a:pt x="0" y="82819"/>
                      <a:pt x="11875" y="54150"/>
                      <a:pt x="33012" y="33012"/>
                    </a:cubicBezTo>
                    <a:cubicBezTo>
                      <a:pt x="54150" y="11875"/>
                      <a:pt x="82819" y="0"/>
                      <a:pt x="112712" y="0"/>
                    </a:cubicBezTo>
                    <a:close/>
                  </a:path>
                </a:pathLst>
              </a:custGeom>
              <a:solidFill>
                <a:srgbClr val="FFFFFF"/>
              </a:solidFill>
            </p:spPr>
            <p:txBody>
              <a:bodyPr/>
              <a:lstStyle/>
              <a:p>
                <a:endParaRPr lang="ja-JP" altLang="en-US"/>
              </a:p>
            </p:txBody>
          </p:sp>
          <p:sp>
            <p:nvSpPr>
              <p:cNvPr id="34" name="TextBox 34"/>
              <p:cNvSpPr txBox="1"/>
              <p:nvPr/>
            </p:nvSpPr>
            <p:spPr>
              <a:xfrm>
                <a:off x="0" y="-37213"/>
                <a:ext cx="931720" cy="675805"/>
              </a:xfrm>
              <a:prstGeom prst="rect">
                <a:avLst/>
              </a:prstGeom>
            </p:spPr>
            <p:txBody>
              <a:bodyPr lIns="50800" tIns="50800" rIns="50800" bIns="50800" rtlCol="0" anchor="ctr"/>
              <a:lstStyle/>
              <a:p>
                <a:pPr algn="ctr">
                  <a:lnSpc>
                    <a:spcPts val="3359"/>
                  </a:lnSpc>
                </a:pPr>
                <a:r>
                  <a:rPr lang="en-US" sz="2399" b="1" err="1">
                    <a:solidFill>
                      <a:srgbClr val="3B365F"/>
                    </a:solidFill>
                    <a:latin typeface="Rounded M+ Bold"/>
                    <a:ea typeface="Rounded M+ Bold"/>
                    <a:cs typeface="Rounded M+ Bold"/>
                    <a:sym typeface="Rounded M+ Bold"/>
                  </a:rPr>
                  <a:t>沢山の物質の中から</a:t>
                </a:r>
                <a:r>
                  <a:rPr lang="en-US" sz="2399" b="1">
                    <a:solidFill>
                      <a:srgbClr val="3B365F"/>
                    </a:solidFill>
                    <a:latin typeface="Rounded M+ Bold"/>
                    <a:ea typeface="Rounded M+ Bold"/>
                    <a:cs typeface="Rounded M+ Bold"/>
                    <a:sym typeface="Rounded M+ Bold"/>
                  </a:rPr>
                  <a:t>、</a:t>
                </a:r>
              </a:p>
              <a:p>
                <a:pPr algn="ctr">
                  <a:lnSpc>
                    <a:spcPts val="3359"/>
                  </a:lnSpc>
                </a:pPr>
                <a:r>
                  <a:rPr lang="en-US" sz="2399" b="1" err="1">
                    <a:solidFill>
                      <a:srgbClr val="3B365F"/>
                    </a:solidFill>
                    <a:latin typeface="Rounded M+ Bold"/>
                    <a:ea typeface="Rounded M+ Bold"/>
                    <a:cs typeface="Rounded M+ Bold"/>
                    <a:sym typeface="Rounded M+ Bold"/>
                  </a:rPr>
                  <a:t>効果のある薬の候補を</a:t>
                </a:r>
                <a:endParaRPr lang="en-US" sz="2399" b="1">
                  <a:solidFill>
                    <a:srgbClr val="3B365F"/>
                  </a:solidFill>
                  <a:latin typeface="Rounded M+ Bold"/>
                  <a:ea typeface="Rounded M+ Bold"/>
                  <a:cs typeface="Rounded M+ Bold"/>
                  <a:sym typeface="Rounded M+ Bold"/>
                </a:endParaRPr>
              </a:p>
              <a:p>
                <a:pPr algn="ctr">
                  <a:lnSpc>
                    <a:spcPts val="3359"/>
                  </a:lnSpc>
                </a:pPr>
                <a:r>
                  <a:rPr lang="en-US" sz="2399" b="1" err="1">
                    <a:solidFill>
                      <a:srgbClr val="3B365F"/>
                    </a:solidFill>
                    <a:latin typeface="Rounded M+ Bold"/>
                    <a:ea typeface="Rounded M+ Bold"/>
                    <a:cs typeface="Rounded M+ Bold"/>
                    <a:sym typeface="Rounded M+ Bold"/>
                  </a:rPr>
                  <a:t>探し出す</a:t>
                </a:r>
                <a:endParaRPr lang="en-US" sz="2399" b="1">
                  <a:solidFill>
                    <a:srgbClr val="3B365F"/>
                  </a:solidFill>
                  <a:latin typeface="Rounded M+ Bold"/>
                  <a:ea typeface="Rounded M+ Bold"/>
                  <a:cs typeface="Rounded M+ Bold"/>
                  <a:sym typeface="Rounded M+ Bold"/>
                </a:endParaRPr>
              </a:p>
            </p:txBody>
          </p:sp>
        </p:grpSp>
        <p:sp>
          <p:nvSpPr>
            <p:cNvPr id="39" name="Freeform 39"/>
            <p:cNvSpPr/>
            <p:nvPr/>
          </p:nvSpPr>
          <p:spPr>
            <a:xfrm>
              <a:off x="1869950" y="5153125"/>
              <a:ext cx="1872315" cy="1698701"/>
            </a:xfrm>
            <a:custGeom>
              <a:avLst/>
              <a:gdLst/>
              <a:ahLst/>
              <a:cxnLst/>
              <a:rect l="l" t="t" r="r" b="b"/>
              <a:pathLst>
                <a:path w="1872315" h="1698701">
                  <a:moveTo>
                    <a:pt x="0" y="0"/>
                  </a:moveTo>
                  <a:lnTo>
                    <a:pt x="1872315" y="0"/>
                  </a:lnTo>
                  <a:lnTo>
                    <a:pt x="1872315" y="1698701"/>
                  </a:lnTo>
                  <a:lnTo>
                    <a:pt x="0" y="16987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ja-JP" altLang="en-US"/>
            </a:p>
          </p:txBody>
        </p:sp>
      </p:grpSp>
      <p:sp>
        <p:nvSpPr>
          <p:cNvPr id="40" name="TextBox 40"/>
          <p:cNvSpPr txBox="1"/>
          <p:nvPr/>
        </p:nvSpPr>
        <p:spPr>
          <a:xfrm>
            <a:off x="1480954" y="3079657"/>
            <a:ext cx="2650306" cy="502830"/>
          </a:xfrm>
          <a:prstGeom prst="rect">
            <a:avLst/>
          </a:prstGeom>
        </p:spPr>
        <p:txBody>
          <a:bodyPr lIns="0" tIns="0" rIns="0" bIns="0" rtlCol="0" anchor="t">
            <a:spAutoFit/>
          </a:bodyPr>
          <a:lstStyle/>
          <a:p>
            <a:pPr algn="ctr">
              <a:lnSpc>
                <a:spcPts val="4158"/>
              </a:lnSpc>
            </a:pPr>
            <a:r>
              <a:rPr lang="en-US" sz="2400" b="1">
                <a:solidFill>
                  <a:srgbClr val="3B365F"/>
                </a:solidFill>
                <a:latin typeface="Rounded M+ Bold"/>
                <a:ea typeface="Rounded M+ Bold"/>
                <a:cs typeface="Rounded M+ Bold"/>
                <a:sym typeface="Rounded M+ Bold"/>
              </a:rPr>
              <a:t>2~3年以上</a:t>
            </a:r>
          </a:p>
        </p:txBody>
      </p:sp>
      <p:sp>
        <p:nvSpPr>
          <p:cNvPr id="41" name="TextBox 41"/>
          <p:cNvSpPr txBox="1"/>
          <p:nvPr/>
        </p:nvSpPr>
        <p:spPr>
          <a:xfrm>
            <a:off x="4831088" y="3079657"/>
            <a:ext cx="3203850" cy="502830"/>
          </a:xfrm>
          <a:prstGeom prst="rect">
            <a:avLst/>
          </a:prstGeom>
        </p:spPr>
        <p:txBody>
          <a:bodyPr lIns="0" tIns="0" rIns="0" bIns="0" rtlCol="0" anchor="t">
            <a:spAutoFit/>
          </a:bodyPr>
          <a:lstStyle/>
          <a:p>
            <a:pPr algn="ctr">
              <a:lnSpc>
                <a:spcPts val="4158"/>
              </a:lnSpc>
            </a:pPr>
            <a:r>
              <a:rPr lang="en-US" sz="2400" b="1">
                <a:solidFill>
                  <a:srgbClr val="3B365F"/>
                </a:solidFill>
                <a:latin typeface="Rounded M+ Bold"/>
                <a:ea typeface="Rounded M+ Bold"/>
                <a:cs typeface="Rounded M+ Bold"/>
                <a:sym typeface="Rounded M+ Bold"/>
              </a:rPr>
              <a:t>3~5年</a:t>
            </a:r>
          </a:p>
        </p:txBody>
      </p:sp>
      <p:sp>
        <p:nvSpPr>
          <p:cNvPr id="42" name="TextBox 42"/>
          <p:cNvSpPr txBox="1"/>
          <p:nvPr/>
        </p:nvSpPr>
        <p:spPr>
          <a:xfrm>
            <a:off x="8753388" y="3079657"/>
            <a:ext cx="2622005" cy="502830"/>
          </a:xfrm>
          <a:prstGeom prst="rect">
            <a:avLst/>
          </a:prstGeom>
        </p:spPr>
        <p:txBody>
          <a:bodyPr lIns="0" tIns="0" rIns="0" bIns="0" rtlCol="0" anchor="t">
            <a:spAutoFit/>
          </a:bodyPr>
          <a:lstStyle/>
          <a:p>
            <a:pPr algn="ctr">
              <a:lnSpc>
                <a:spcPts val="4158"/>
              </a:lnSpc>
            </a:pPr>
            <a:r>
              <a:rPr lang="en-US" sz="2400" b="1">
                <a:solidFill>
                  <a:srgbClr val="3B365F"/>
                </a:solidFill>
                <a:latin typeface="Rounded M+ Bold"/>
                <a:ea typeface="Rounded M+ Bold"/>
                <a:cs typeface="Rounded M+ Bold"/>
                <a:sym typeface="Rounded M+ Bold"/>
              </a:rPr>
              <a:t>3~7年</a:t>
            </a:r>
          </a:p>
        </p:txBody>
      </p:sp>
      <p:sp>
        <p:nvSpPr>
          <p:cNvPr id="43" name="TextBox 43"/>
          <p:cNvSpPr txBox="1"/>
          <p:nvPr/>
        </p:nvSpPr>
        <p:spPr>
          <a:xfrm>
            <a:off x="12373985" y="3079657"/>
            <a:ext cx="2622005" cy="502830"/>
          </a:xfrm>
          <a:prstGeom prst="rect">
            <a:avLst/>
          </a:prstGeom>
        </p:spPr>
        <p:txBody>
          <a:bodyPr lIns="0" tIns="0" rIns="0" bIns="0" rtlCol="0" anchor="t">
            <a:spAutoFit/>
          </a:bodyPr>
          <a:lstStyle/>
          <a:p>
            <a:pPr algn="ctr">
              <a:lnSpc>
                <a:spcPts val="4158"/>
              </a:lnSpc>
            </a:pPr>
            <a:r>
              <a:rPr lang="ja-JP" altLang="en-US" sz="2400" b="1">
                <a:solidFill>
                  <a:srgbClr val="3B365F"/>
                </a:solidFill>
                <a:latin typeface="Rounded M+ Bold"/>
                <a:ea typeface="Rounded M+ Bold"/>
                <a:cs typeface="Rounded M+ Bold"/>
                <a:sym typeface="Rounded M+ Bold"/>
              </a:rPr>
              <a:t>約</a:t>
            </a:r>
            <a:r>
              <a:rPr lang="en-US" sz="2400" b="1">
                <a:solidFill>
                  <a:srgbClr val="3B365F"/>
                </a:solidFill>
                <a:latin typeface="Rounded M+ Bold"/>
                <a:ea typeface="Rounded M+ Bold"/>
                <a:cs typeface="Rounded M+ Bold"/>
                <a:sym typeface="Rounded M+ Bold"/>
              </a:rPr>
              <a:t>1年</a:t>
            </a:r>
          </a:p>
        </p:txBody>
      </p:sp>
      <p:sp>
        <p:nvSpPr>
          <p:cNvPr id="44" name="TextBox 44"/>
          <p:cNvSpPr txBox="1"/>
          <p:nvPr/>
        </p:nvSpPr>
        <p:spPr>
          <a:xfrm>
            <a:off x="475283" y="548834"/>
            <a:ext cx="17337433" cy="934679"/>
          </a:xfrm>
          <a:prstGeom prst="rect">
            <a:avLst/>
          </a:prstGeom>
        </p:spPr>
        <p:txBody>
          <a:bodyPr lIns="0" tIns="0" rIns="0" bIns="0" rtlCol="0" anchor="t">
            <a:spAutoFit/>
          </a:bodyPr>
          <a:lstStyle/>
          <a:p>
            <a:pPr algn="ctr">
              <a:lnSpc>
                <a:spcPts val="7699"/>
              </a:lnSpc>
              <a:spcBef>
                <a:spcPct val="0"/>
              </a:spcBef>
            </a:pPr>
            <a:r>
              <a:rPr lang="en-US" sz="5499" b="1" err="1">
                <a:solidFill>
                  <a:srgbClr val="3B365F"/>
                </a:solidFill>
                <a:latin typeface="Rounded M+ Bold"/>
                <a:ea typeface="Rounded M+ Bold"/>
                <a:cs typeface="Rounded M+ Bold"/>
                <a:sym typeface="Rounded M+ Bold"/>
              </a:rPr>
              <a:t>薬ってどうやって作られているの</a:t>
            </a:r>
            <a:r>
              <a:rPr lang="en-US" sz="5499" b="1">
                <a:solidFill>
                  <a:srgbClr val="3B365F"/>
                </a:solidFill>
                <a:latin typeface="Rounded M+ Bold"/>
                <a:ea typeface="Rounded M+ Bold"/>
                <a:cs typeface="Rounded M+ Bold"/>
                <a:sym typeface="Rounded M+ Bold"/>
              </a:rPr>
              <a:t>？</a:t>
            </a:r>
          </a:p>
        </p:txBody>
      </p:sp>
      <p:sp>
        <p:nvSpPr>
          <p:cNvPr id="45" name="TextBox 45"/>
          <p:cNvSpPr txBox="1"/>
          <p:nvPr/>
        </p:nvSpPr>
        <p:spPr>
          <a:xfrm>
            <a:off x="15440891" y="6972535"/>
            <a:ext cx="2622005" cy="1378283"/>
          </a:xfrm>
          <a:prstGeom prst="rect">
            <a:avLst/>
          </a:prstGeom>
        </p:spPr>
        <p:txBody>
          <a:bodyPr lIns="0" tIns="0" rIns="0" bIns="0" rtlCol="0" anchor="t">
            <a:spAutoFit/>
          </a:bodyPr>
          <a:lstStyle/>
          <a:p>
            <a:pPr algn="ctr">
              <a:lnSpc>
                <a:spcPts val="5406"/>
              </a:lnSpc>
            </a:pPr>
            <a:r>
              <a:rPr lang="en-US" sz="3861" b="1">
                <a:solidFill>
                  <a:srgbClr val="3B365F"/>
                </a:solidFill>
                <a:latin typeface="Rounded M+ Bold"/>
                <a:ea typeface="Rounded M+ Bold"/>
                <a:cs typeface="Rounded M+ Bold"/>
                <a:sym typeface="Rounded M+ Bold"/>
              </a:rPr>
              <a:t>Total 9~16 年</a:t>
            </a:r>
          </a:p>
        </p:txBody>
      </p:sp>
      <p:sp>
        <p:nvSpPr>
          <p:cNvPr id="46" name="TextBox 46"/>
          <p:cNvSpPr txBox="1"/>
          <p:nvPr/>
        </p:nvSpPr>
        <p:spPr>
          <a:xfrm>
            <a:off x="1028700" y="1739874"/>
            <a:ext cx="16230600" cy="615950"/>
          </a:xfrm>
          <a:prstGeom prst="rect">
            <a:avLst/>
          </a:prstGeom>
        </p:spPr>
        <p:txBody>
          <a:bodyPr lIns="0" tIns="0" rIns="0" bIns="0" rtlCol="0" anchor="t">
            <a:spAutoFit/>
          </a:bodyPr>
          <a:lstStyle/>
          <a:p>
            <a:pPr algn="ctr">
              <a:lnSpc>
                <a:spcPts val="4899"/>
              </a:lnSpc>
              <a:spcBef>
                <a:spcPct val="0"/>
              </a:spcBef>
            </a:pPr>
            <a:r>
              <a:rPr lang="en-US" sz="3499" b="1" err="1">
                <a:solidFill>
                  <a:srgbClr val="3B365F"/>
                </a:solidFill>
                <a:latin typeface="Rounded M+ Bold"/>
                <a:ea typeface="Rounded M+ Bold"/>
                <a:cs typeface="Rounded M+ Bold"/>
                <a:sym typeface="Rounded M+ Bold"/>
              </a:rPr>
              <a:t>薬になる「種」を見つけ、薬として売り出すまでの流れを「</a:t>
            </a:r>
            <a:r>
              <a:rPr lang="en-US" sz="3499" b="1" err="1">
                <a:solidFill>
                  <a:srgbClr val="E15E55"/>
                </a:solidFill>
                <a:latin typeface="Rounded M+ Bold"/>
                <a:ea typeface="Rounded M+ Bold"/>
                <a:cs typeface="Rounded M+ Bold"/>
                <a:sym typeface="Rounded M+ Bold"/>
              </a:rPr>
              <a:t>創薬</a:t>
            </a:r>
            <a:r>
              <a:rPr lang="en-US" sz="3499" b="1" err="1">
                <a:solidFill>
                  <a:srgbClr val="3B365F"/>
                </a:solidFill>
                <a:latin typeface="Rounded M+ Bold"/>
                <a:ea typeface="Rounded M+ Bold"/>
                <a:cs typeface="Rounded M+ Bold"/>
                <a:sym typeface="Rounded M+ Bold"/>
              </a:rPr>
              <a:t>」とい</a:t>
            </a:r>
            <a:r>
              <a:rPr lang="ja-JP" altLang="en-US" sz="3499" b="1">
                <a:solidFill>
                  <a:srgbClr val="3B365F"/>
                </a:solidFill>
                <a:latin typeface="Rounded M+ Bold"/>
                <a:ea typeface="Rounded M+ Bold"/>
                <a:cs typeface="Rounded M+ Bold"/>
                <a:sym typeface="Rounded M+ Bold"/>
              </a:rPr>
              <a:t>います</a:t>
            </a:r>
            <a:endParaRPr lang="en-US" sz="3499" b="1">
              <a:solidFill>
                <a:srgbClr val="3B365F"/>
              </a:solidFill>
              <a:latin typeface="Rounded M+ Bold"/>
              <a:ea typeface="Rounded M+ Bold"/>
              <a:cs typeface="Rounded M+ Bold"/>
              <a:sym typeface="Rounded M+ Bold"/>
            </a:endParaRPr>
          </a:p>
        </p:txBody>
      </p:sp>
      <p:sp>
        <p:nvSpPr>
          <p:cNvPr id="47" name="TextBox 47"/>
          <p:cNvSpPr txBox="1"/>
          <p:nvPr/>
        </p:nvSpPr>
        <p:spPr>
          <a:xfrm>
            <a:off x="7141114" y="9135687"/>
            <a:ext cx="10671603" cy="353045"/>
          </a:xfrm>
          <a:prstGeom prst="rect">
            <a:avLst/>
          </a:prstGeom>
        </p:spPr>
        <p:txBody>
          <a:bodyPr wrap="square" lIns="0" tIns="0" rIns="0" bIns="0" rtlCol="0" anchor="t">
            <a:spAutoFit/>
          </a:bodyPr>
          <a:lstStyle/>
          <a:p>
            <a:pPr algn="ctr">
              <a:lnSpc>
                <a:spcPts val="2940"/>
              </a:lnSpc>
              <a:spcBef>
                <a:spcPct val="0"/>
              </a:spcBef>
            </a:pPr>
            <a:r>
              <a:rPr lang="en-US" sz="2100" b="1">
                <a:solidFill>
                  <a:srgbClr val="3B365F"/>
                </a:solidFill>
                <a:latin typeface="Rounded M+ Bold"/>
                <a:ea typeface="Rounded M+ Bold"/>
                <a:cs typeface="Rounded M+ Bold"/>
                <a:sym typeface="Rounded M+ Bold"/>
              </a:rPr>
              <a:t>出典：製薬協ガイド2025（日本製薬工業協会 DATA BOOK 2025を基に作成）</a:t>
            </a:r>
          </a:p>
        </p:txBody>
      </p:sp>
      <p:sp>
        <p:nvSpPr>
          <p:cNvPr id="48" name="TextBox 48"/>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Rounded M+ Bold" panose="020B0600070205080204" charset="-128"/>
                <a:ea typeface="Rounded M+ Bold" panose="020B0600070205080204" charset="-128"/>
                <a:cs typeface="Rounded M+ Bold" panose="020B0600070205080204" charset="-128"/>
                <a:sym typeface="Rounded M+"/>
              </a:rPr>
              <a:t>7</a:t>
            </a:r>
          </a:p>
        </p:txBody>
      </p:sp>
      <p:sp>
        <p:nvSpPr>
          <p:cNvPr id="60" name="テキスト ボックス 59">
            <a:extLst>
              <a:ext uri="{FF2B5EF4-FFF2-40B4-BE49-F238E27FC236}">
                <a16:creationId xmlns:a16="http://schemas.microsoft.com/office/drawing/2014/main" id="{A3CBB24B-9484-38F5-4AB6-648C65CC2139}"/>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7" grpId="0" animBg="1"/>
      <p:bldP spid="40" grpId="0"/>
      <p:bldP spid="41" grpId="0"/>
      <p:bldP spid="42" grpId="0"/>
      <p:bldP spid="43"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356996616"/>
              </p:ext>
            </p:extLst>
          </p:nvPr>
        </p:nvGraphicFramePr>
        <p:xfrm>
          <a:off x="1179248" y="2781300"/>
          <a:ext cx="15905862" cy="7050003"/>
        </p:xfrm>
        <a:graphic>
          <a:graphicData uri="http://schemas.openxmlformats.org/drawingml/2006/table">
            <a:tbl>
              <a:tblPr/>
              <a:tblGrid>
                <a:gridCol w="2013531">
                  <a:extLst>
                    <a:ext uri="{9D8B030D-6E8A-4147-A177-3AD203B41FA5}">
                      <a16:colId xmlns:a16="http://schemas.microsoft.com/office/drawing/2014/main" val="20000"/>
                    </a:ext>
                  </a:extLst>
                </a:gridCol>
                <a:gridCol w="4530175">
                  <a:extLst>
                    <a:ext uri="{9D8B030D-6E8A-4147-A177-3AD203B41FA5}">
                      <a16:colId xmlns:a16="http://schemas.microsoft.com/office/drawing/2014/main" val="20001"/>
                    </a:ext>
                  </a:extLst>
                </a:gridCol>
                <a:gridCol w="4681078">
                  <a:extLst>
                    <a:ext uri="{9D8B030D-6E8A-4147-A177-3AD203B41FA5}">
                      <a16:colId xmlns:a16="http://schemas.microsoft.com/office/drawing/2014/main" val="20002"/>
                    </a:ext>
                  </a:extLst>
                </a:gridCol>
                <a:gridCol w="4681078">
                  <a:extLst>
                    <a:ext uri="{9D8B030D-6E8A-4147-A177-3AD203B41FA5}">
                      <a16:colId xmlns:a16="http://schemas.microsoft.com/office/drawing/2014/main" val="20003"/>
                    </a:ext>
                  </a:extLst>
                </a:gridCol>
              </a:tblGrid>
              <a:tr h="1041702">
                <a:tc>
                  <a:txBody>
                    <a:bodyPr/>
                    <a:lstStyle/>
                    <a:p>
                      <a:pPr algn="ctr">
                        <a:lnSpc>
                          <a:spcPts val="2100"/>
                        </a:lnSpc>
                        <a:defRPr/>
                      </a:pP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ct val="100000"/>
                        </a:lnSpc>
                        <a:defRPr/>
                      </a:pPr>
                      <a:r>
                        <a:rPr lang="en-US" sz="3599" b="1" err="1">
                          <a:solidFill>
                            <a:srgbClr val="FFFFFF"/>
                          </a:solidFill>
                          <a:latin typeface="Rounded M+ Bold"/>
                          <a:ea typeface="Rounded M+ Bold"/>
                          <a:cs typeface="Rounded M+ Bold"/>
                          <a:sym typeface="Rounded M+ Bold"/>
                        </a:rPr>
                        <a:t>これまでの薬</a:t>
                      </a:r>
                      <a:endParaRPr lang="en-US" sz="3599" b="1">
                        <a:solidFill>
                          <a:srgbClr val="FFFFFF"/>
                        </a:solidFill>
                        <a:latin typeface="Rounded M+ Bold"/>
                        <a:ea typeface="Rounded M+ Bold"/>
                        <a:cs typeface="Rounded M+ Bold"/>
                        <a:sym typeface="Rounded M+ Bold"/>
                      </a:endParaRPr>
                    </a:p>
                    <a:p>
                      <a:pPr algn="ctr">
                        <a:lnSpc>
                          <a:spcPct val="100000"/>
                        </a:lnSpc>
                        <a:defRPr/>
                      </a:pPr>
                      <a:r>
                        <a:rPr lang="ja-JP" altLang="en-US" sz="2400" b="1">
                          <a:solidFill>
                            <a:schemeClr val="bg1"/>
                          </a:solidFill>
                          <a:latin typeface="Rounded M+ Bold"/>
                          <a:ea typeface="Rounded M+ Bold"/>
                          <a:cs typeface="Rounded M+ Bold"/>
                          <a:sym typeface="Rounded M+ Bold"/>
                        </a:rPr>
                        <a:t>（例：低分子医薬品）</a:t>
                      </a:r>
                      <a:endParaRPr lang="en-US" sz="2400" b="1">
                        <a:solidFill>
                          <a:schemeClr val="bg1"/>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545F83"/>
                    </a:solidFill>
                  </a:tcPr>
                </a:tc>
                <a:tc>
                  <a:txBody>
                    <a:bodyPr/>
                    <a:lstStyle/>
                    <a:p>
                      <a:pPr algn="ctr">
                        <a:lnSpc>
                          <a:spcPts val="5599"/>
                        </a:lnSpc>
                        <a:defRPr/>
                      </a:pPr>
                      <a:r>
                        <a:rPr lang="en-US" sz="3999" b="1" err="1">
                          <a:solidFill>
                            <a:srgbClr val="FFFFFF"/>
                          </a:solidFill>
                          <a:latin typeface="Rounded M+ Bold"/>
                          <a:ea typeface="Rounded M+ Bold"/>
                          <a:cs typeface="Rounded M+ Bold"/>
                          <a:sym typeface="Rounded M+ Bold"/>
                        </a:rPr>
                        <a:t>遺伝子治療</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15E55"/>
                    </a:solidFill>
                  </a:tcPr>
                </a:tc>
                <a:tc>
                  <a:txBody>
                    <a:bodyPr/>
                    <a:lstStyle/>
                    <a:p>
                      <a:pPr algn="ctr">
                        <a:lnSpc>
                          <a:spcPts val="5599"/>
                        </a:lnSpc>
                        <a:defRPr/>
                      </a:pPr>
                      <a:r>
                        <a:rPr lang="en-US" sz="3999" b="1" err="1">
                          <a:solidFill>
                            <a:srgbClr val="FFFFFF"/>
                          </a:solidFill>
                          <a:latin typeface="Rounded M+ Bold"/>
                          <a:ea typeface="Rounded M+ Bold"/>
                          <a:cs typeface="Rounded M+ Bold"/>
                          <a:sym typeface="Rounded M+ Bold"/>
                        </a:rPr>
                        <a:t>細胞医療</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E15E55"/>
                    </a:solidFill>
                  </a:tcPr>
                </a:tc>
                <a:extLst>
                  <a:ext uri="{0D108BD9-81ED-4DB2-BD59-A6C34878D82A}">
                    <a16:rowId xmlns:a16="http://schemas.microsoft.com/office/drawing/2014/main" val="10000"/>
                  </a:ext>
                </a:extLst>
              </a:tr>
              <a:tr h="1415364">
                <a:tc>
                  <a:txBody>
                    <a:bodyPr/>
                    <a:lstStyle/>
                    <a:p>
                      <a:pPr algn="ctr">
                        <a:lnSpc>
                          <a:spcPts val="4200"/>
                        </a:lnSpc>
                        <a:defRPr/>
                      </a:pPr>
                      <a:r>
                        <a:rPr lang="en-US" sz="3000" b="1" err="1">
                          <a:solidFill>
                            <a:srgbClr val="545F83"/>
                          </a:solidFill>
                          <a:latin typeface="Rounded M+ Bold"/>
                          <a:ea typeface="Rounded M+ Bold"/>
                          <a:cs typeface="Rounded M+ Bold"/>
                          <a:sym typeface="Rounded M+ Bold"/>
                        </a:rPr>
                        <a:t>概要</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多くの患者さんが</a:t>
                      </a:r>
                      <a:endParaRPr lang="en-US" sz="2400"/>
                    </a:p>
                    <a:p>
                      <a:pPr algn="ctr">
                        <a:lnSpc>
                          <a:spcPts val="3499"/>
                        </a:lnSpc>
                      </a:pPr>
                      <a:r>
                        <a:rPr lang="en-US" sz="2400" b="1" err="1">
                          <a:solidFill>
                            <a:srgbClr val="3B365F"/>
                          </a:solidFill>
                          <a:latin typeface="Rounded M+ Bold"/>
                          <a:ea typeface="Rounded M+ Bold"/>
                          <a:cs typeface="Rounded M+ Bold"/>
                          <a:sym typeface="Rounded M+ Bold"/>
                        </a:rPr>
                        <a:t>症状に合わせて飲み続ける薬</a:t>
                      </a:r>
                      <a:endParaRPr lang="en-US" sz="2400" b="1">
                        <a:solidFill>
                          <a:srgbClr val="3B365F"/>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少数の患者さんが持つ</a:t>
                      </a:r>
                      <a:endParaRPr lang="en-US" sz="2400"/>
                    </a:p>
                    <a:p>
                      <a:pPr algn="ctr">
                        <a:lnSpc>
                          <a:spcPts val="3499"/>
                        </a:lnSpc>
                      </a:pPr>
                      <a:r>
                        <a:rPr lang="en-US" sz="2400" b="1">
                          <a:solidFill>
                            <a:srgbClr val="3B365F"/>
                          </a:solidFill>
                          <a:latin typeface="Rounded M+ Bold"/>
                          <a:ea typeface="Rounded M+ Bold"/>
                          <a:cs typeface="Rounded M+ Bold"/>
                          <a:sym typeface="Rounded M+ Bold"/>
                        </a:rPr>
                        <a:t>特別な遺伝子を1回で治療する</a:t>
                      </a: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失われたり機能しない細胞を</a:t>
                      </a:r>
                      <a:endParaRPr lang="en-US" sz="2400"/>
                    </a:p>
                    <a:p>
                      <a:pPr algn="ctr">
                        <a:lnSpc>
                          <a:spcPts val="3499"/>
                        </a:lnSpc>
                      </a:pPr>
                      <a:r>
                        <a:rPr lang="en-US" sz="2400" b="1" err="1">
                          <a:solidFill>
                            <a:srgbClr val="3B365F"/>
                          </a:solidFill>
                          <a:latin typeface="Rounded M+ Bold"/>
                          <a:ea typeface="Rounded M+ Bold"/>
                          <a:cs typeface="Rounded M+ Bold"/>
                          <a:sym typeface="Rounded M+ Bold"/>
                        </a:rPr>
                        <a:t>身体の外から補充する</a:t>
                      </a:r>
                      <a:endParaRPr lang="en-US" sz="2400" b="1">
                        <a:solidFill>
                          <a:srgbClr val="3B365F"/>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68102">
                <a:tc>
                  <a:txBody>
                    <a:bodyPr/>
                    <a:lstStyle/>
                    <a:p>
                      <a:pPr algn="ctr">
                        <a:lnSpc>
                          <a:spcPts val="4200"/>
                        </a:lnSpc>
                        <a:defRPr/>
                      </a:pPr>
                      <a:r>
                        <a:rPr lang="en-US" sz="3000" b="1" err="1">
                          <a:solidFill>
                            <a:srgbClr val="545F83"/>
                          </a:solidFill>
                          <a:latin typeface="Rounded M+ Bold"/>
                          <a:ea typeface="Rounded M+ Bold"/>
                          <a:cs typeface="Rounded M+ Bold"/>
                          <a:sym typeface="Rounded M+ Bold"/>
                        </a:rPr>
                        <a:t>作用点</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病気の原因となるタンパク質</a:t>
                      </a:r>
                      <a:endParaRPr lang="en-US" sz="2400"/>
                    </a:p>
                  </a:txBody>
                  <a:tcPr marL="76200" marR="76200" marT="76200" marB="76200">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4200"/>
                        </a:lnSpc>
                        <a:defRPr/>
                      </a:pPr>
                      <a:r>
                        <a:rPr lang="en-US" sz="2400" b="1" err="1">
                          <a:solidFill>
                            <a:srgbClr val="3B365F"/>
                          </a:solidFill>
                          <a:latin typeface="Rounded M+ Bold"/>
                          <a:ea typeface="Rounded M+ Bold"/>
                          <a:cs typeface="Rounded M+ Bold"/>
                          <a:sym typeface="Rounded M+ Bold"/>
                        </a:rPr>
                        <a:t>遺伝子</a:t>
                      </a:r>
                      <a:endParaRPr lang="en-US" sz="1000"/>
                    </a:p>
                  </a:txBody>
                  <a:tcPr marL="76200" marR="76200" marT="76200" marB="76200">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4199"/>
                        </a:lnSpc>
                        <a:defRPr/>
                      </a:pPr>
                      <a:r>
                        <a:rPr lang="en-US" sz="2400" b="1" err="1">
                          <a:solidFill>
                            <a:srgbClr val="3B365F"/>
                          </a:solidFill>
                          <a:latin typeface="Rounded M+ Bold"/>
                          <a:ea typeface="Rounded M+ Bold"/>
                          <a:cs typeface="Rounded M+ Bold"/>
                          <a:sym typeface="Rounded M+ Bold"/>
                        </a:rPr>
                        <a:t>細胞そのものを補充</a:t>
                      </a:r>
                      <a:endParaRPr lang="en-US" sz="1000"/>
                    </a:p>
                  </a:txBody>
                  <a:tcPr marL="76200" marR="76200" marT="76200" marB="76200">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2127">
                <a:tc>
                  <a:txBody>
                    <a:bodyPr/>
                    <a:lstStyle/>
                    <a:p>
                      <a:pPr algn="ctr">
                        <a:lnSpc>
                          <a:spcPts val="4200"/>
                        </a:lnSpc>
                        <a:defRPr/>
                      </a:pPr>
                      <a:r>
                        <a:rPr lang="en-US" sz="3000" b="1" err="1">
                          <a:solidFill>
                            <a:srgbClr val="545F83"/>
                          </a:solidFill>
                          <a:latin typeface="Rounded M+ Bold"/>
                          <a:ea typeface="Rounded M+ Bold"/>
                          <a:cs typeface="Rounded M+ Bold"/>
                          <a:sym typeface="Rounded M+ Bold"/>
                        </a:rPr>
                        <a:t>対象</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様々な病気</a:t>
                      </a:r>
                      <a:endParaRPr lang="en-US" sz="24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4199"/>
                        </a:lnSpc>
                        <a:defRPr/>
                      </a:pPr>
                      <a:r>
                        <a:rPr lang="en-US" sz="2999" b="1" err="1">
                          <a:solidFill>
                            <a:srgbClr val="E15E55"/>
                          </a:solidFill>
                          <a:latin typeface="Rounded M+ Bold"/>
                          <a:ea typeface="Rounded M+ Bold"/>
                          <a:cs typeface="Rounded M+ Bold"/>
                          <a:sym typeface="Rounded M+ Bold"/>
                        </a:rPr>
                        <a:t>遺伝子が変化</a:t>
                      </a:r>
                      <a:endParaRPr lang="en-US" sz="2999" b="1">
                        <a:solidFill>
                          <a:srgbClr val="E15E55"/>
                        </a:solidFill>
                        <a:latin typeface="Rounded M+ Bold"/>
                        <a:ea typeface="Rounded M+ Bold"/>
                        <a:cs typeface="Rounded M+ Bold"/>
                        <a:sym typeface="Rounded M+ Bold"/>
                      </a:endParaRPr>
                    </a:p>
                    <a:p>
                      <a:pPr algn="ctr">
                        <a:lnSpc>
                          <a:spcPts val="4199"/>
                        </a:lnSpc>
                        <a:defRPr/>
                      </a:pPr>
                      <a:r>
                        <a:rPr lang="en-US" sz="2400" b="1" err="1">
                          <a:solidFill>
                            <a:srgbClr val="3B365F"/>
                          </a:solidFill>
                          <a:latin typeface="Rounded M+ Bold"/>
                          <a:ea typeface="Rounded M+ Bold"/>
                          <a:cs typeface="Rounded M+ Bold"/>
                          <a:sym typeface="Rounded M+ Bold"/>
                        </a:rPr>
                        <a:t>して起きる病気</a:t>
                      </a:r>
                      <a:endParaRPr lang="en-US" sz="2400" b="1">
                        <a:solidFill>
                          <a:srgbClr val="3B365F"/>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a:txBody>
                    <a:bodyPr/>
                    <a:lstStyle/>
                    <a:p>
                      <a:pPr algn="ctr">
                        <a:lnSpc>
                          <a:spcPts val="4199"/>
                        </a:lnSpc>
                        <a:defRPr/>
                      </a:pPr>
                      <a:r>
                        <a:rPr lang="en-US" sz="2999" b="1" err="1">
                          <a:solidFill>
                            <a:srgbClr val="E15E55"/>
                          </a:solidFill>
                          <a:latin typeface="Rounded M+ Bold"/>
                          <a:ea typeface="Rounded M+ Bold"/>
                          <a:cs typeface="Rounded M+ Bold"/>
                          <a:sym typeface="Rounded M+ Bold"/>
                        </a:rPr>
                        <a:t>細胞の減少や機能低下</a:t>
                      </a:r>
                      <a:endParaRPr lang="en-US" sz="1100"/>
                    </a:p>
                    <a:p>
                      <a:pPr algn="ctr">
                        <a:lnSpc>
                          <a:spcPts val="4199"/>
                        </a:lnSpc>
                      </a:pPr>
                      <a:r>
                        <a:rPr lang="en-US" sz="2400" b="1" err="1">
                          <a:solidFill>
                            <a:srgbClr val="3B365F"/>
                          </a:solidFill>
                          <a:latin typeface="Rounded M+ Bold"/>
                          <a:ea typeface="Rounded M+ Bold"/>
                          <a:cs typeface="Rounded M+ Bold"/>
                          <a:sym typeface="Rounded M+ Bold"/>
                        </a:rPr>
                        <a:t>により起きる病気</a:t>
                      </a:r>
                      <a:endParaRPr lang="en-US" sz="2400" b="1">
                        <a:solidFill>
                          <a:srgbClr val="3B365F"/>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82127">
                <a:tc>
                  <a:txBody>
                    <a:bodyPr/>
                    <a:lstStyle/>
                    <a:p>
                      <a:pPr algn="ctr">
                        <a:lnSpc>
                          <a:spcPts val="4200"/>
                        </a:lnSpc>
                        <a:defRPr/>
                      </a:pPr>
                      <a:r>
                        <a:rPr lang="en-US" sz="3000" b="1" err="1">
                          <a:solidFill>
                            <a:srgbClr val="545F83"/>
                          </a:solidFill>
                          <a:latin typeface="Rounded M+ Bold"/>
                          <a:ea typeface="Rounded M+ Bold"/>
                          <a:cs typeface="Rounded M+ Bold"/>
                          <a:sym typeface="Rounded M+ Bold"/>
                        </a:rPr>
                        <a:t>使い方</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患者さんが</a:t>
                      </a:r>
                      <a:endParaRPr lang="en-US" sz="2400"/>
                    </a:p>
                    <a:p>
                      <a:pPr algn="ctr">
                        <a:lnSpc>
                          <a:spcPts val="3499"/>
                        </a:lnSpc>
                      </a:pPr>
                      <a:r>
                        <a:rPr lang="en-US" sz="2400" b="1" err="1">
                          <a:solidFill>
                            <a:srgbClr val="3B365F"/>
                          </a:solidFill>
                          <a:latin typeface="Rounded M+ Bold"/>
                          <a:ea typeface="Rounded M+ Bold"/>
                          <a:cs typeface="Rounded M+ Bold"/>
                          <a:sym typeface="Rounded M+ Bold"/>
                        </a:rPr>
                        <a:t>継続的に服用</a:t>
                      </a:r>
                      <a:endParaRPr lang="en-US" sz="2400" b="1">
                        <a:solidFill>
                          <a:srgbClr val="3B365F"/>
                        </a:solidFill>
                        <a:latin typeface="Rounded M+ Bold"/>
                        <a:ea typeface="Rounded M+ Bold"/>
                        <a:cs typeface="Rounded M+ Bold"/>
                        <a:sym typeface="Rounded M+ Bold"/>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gridSpan="2">
                  <a:txBody>
                    <a:bodyPr/>
                    <a:lstStyle/>
                    <a:p>
                      <a:pPr algn="ctr">
                        <a:lnSpc>
                          <a:spcPts val="4199"/>
                        </a:lnSpc>
                        <a:defRPr/>
                      </a:pPr>
                      <a:r>
                        <a:rPr lang="en-US" sz="2800" b="1" err="1">
                          <a:solidFill>
                            <a:srgbClr val="3B365F"/>
                          </a:solidFill>
                          <a:latin typeface="Rounded M+ Bold"/>
                          <a:ea typeface="Rounded M+ Bold"/>
                          <a:cs typeface="Rounded M+ Bold"/>
                          <a:sym typeface="Rounded M+ Bold"/>
                        </a:rPr>
                        <a:t>お医者さんによる投与</a:t>
                      </a:r>
                      <a:endParaRPr lang="en-US" sz="2800">
                        <a:solidFill>
                          <a:srgbClr val="3B365F"/>
                        </a:solidFill>
                      </a:endParaRPr>
                    </a:p>
                    <a:p>
                      <a:pPr algn="ctr">
                        <a:lnSpc>
                          <a:spcPts val="4199"/>
                        </a:lnSpc>
                      </a:pPr>
                      <a:r>
                        <a:rPr lang="en-US" sz="3200" b="1">
                          <a:solidFill>
                            <a:srgbClr val="E15E55"/>
                          </a:solidFill>
                          <a:latin typeface="Rounded M+ Bold"/>
                          <a:ea typeface="Rounded M+ Bold"/>
                          <a:cs typeface="Rounded M+ Bold"/>
                          <a:sym typeface="Rounded M+ Bold"/>
                        </a:rPr>
                        <a:t>１回～数回</a:t>
                      </a: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hMerge="1">
                  <a:txBody>
                    <a:bodyPr/>
                    <a:lstStyle/>
                    <a:p>
                      <a:pPr algn="ctr">
                        <a:lnSpc>
                          <a:spcPts val="4199"/>
                        </a:lnSpc>
                        <a:defRPr/>
                      </a:pPr>
                      <a:r>
                        <a:rPr lang="en-US" sz="2999" b="1">
                          <a:solidFill>
                            <a:srgbClr val="E15E55"/>
                          </a:solidFill>
                          <a:latin typeface="Rounded M+ Bold"/>
                          <a:ea typeface="Rounded M+ Bold"/>
                          <a:cs typeface="Rounded M+ Bold"/>
                          <a:sym typeface="Rounded M+ Bold"/>
                        </a:rPr>
                        <a:t>お医者さんによる投与</a:t>
                      </a:r>
                      <a:endParaRPr lang="en-US" sz="1100"/>
                    </a:p>
                    <a:p>
                      <a:pPr algn="ctr">
                        <a:lnSpc>
                          <a:spcPts val="4199"/>
                        </a:lnSpc>
                      </a:pPr>
                      <a:r>
                        <a:rPr lang="en-US" sz="2999" b="1">
                          <a:solidFill>
                            <a:srgbClr val="E15E55"/>
                          </a:solidFill>
                          <a:latin typeface="Rounded M+ Bold"/>
                          <a:ea typeface="Rounded M+ Bold"/>
                          <a:cs typeface="Rounded M+ Bold"/>
                          <a:sym typeface="Rounded M+ Bold"/>
                        </a:rPr>
                        <a:t>（１回～数回）</a:t>
                      </a: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20000">
                <a:tc>
                  <a:txBody>
                    <a:bodyPr/>
                    <a:lstStyle/>
                    <a:p>
                      <a:pPr algn="ctr">
                        <a:lnSpc>
                          <a:spcPts val="4199"/>
                        </a:lnSpc>
                        <a:defRPr/>
                      </a:pPr>
                      <a:r>
                        <a:rPr lang="en-US" sz="2999" b="1" err="1">
                          <a:solidFill>
                            <a:srgbClr val="545F83"/>
                          </a:solidFill>
                          <a:latin typeface="Rounded M+ Bold"/>
                          <a:ea typeface="Rounded M+ Bold"/>
                          <a:cs typeface="Rounded M+ Bold"/>
                          <a:sym typeface="Rounded M+ Bold"/>
                        </a:rPr>
                        <a:t>作り方</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tcPr>
                </a:tc>
                <a:tc>
                  <a:txBody>
                    <a:bodyPr/>
                    <a:lstStyle/>
                    <a:p>
                      <a:pPr algn="ctr">
                        <a:lnSpc>
                          <a:spcPts val="3499"/>
                        </a:lnSpc>
                        <a:defRPr/>
                      </a:pPr>
                      <a:r>
                        <a:rPr lang="en-US" sz="2400" b="1" err="1">
                          <a:solidFill>
                            <a:srgbClr val="3B365F"/>
                          </a:solidFill>
                          <a:latin typeface="Rounded M+ Bold"/>
                          <a:ea typeface="Rounded M+ Bold"/>
                          <a:cs typeface="Rounded M+ Bold"/>
                          <a:sym typeface="Rounded M+ Bold"/>
                        </a:rPr>
                        <a:t>化学合成</a:t>
                      </a:r>
                      <a:endParaRPr lang="en-US" sz="24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gridSpan="2">
                  <a:txBody>
                    <a:bodyPr/>
                    <a:lstStyle/>
                    <a:p>
                      <a:pPr marL="0" marR="0" lvl="0" indent="0" algn="ctr" defTabSz="914400" rtl="0" eaLnBrk="1" fontAlgn="auto" latinLnBrk="0" hangingPunct="1">
                        <a:lnSpc>
                          <a:spcPts val="3499"/>
                        </a:lnSpc>
                        <a:spcBef>
                          <a:spcPts val="0"/>
                        </a:spcBef>
                        <a:spcAft>
                          <a:spcPts val="0"/>
                        </a:spcAft>
                        <a:buClrTx/>
                        <a:buSzTx/>
                        <a:buFontTx/>
                        <a:buNone/>
                        <a:tabLst/>
                        <a:defRPr/>
                      </a:pPr>
                      <a:r>
                        <a:rPr kumimoji="0" lang="ja-JP" altLang="en-US" sz="24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細胞培養</a:t>
                      </a:r>
                      <a:endParaRPr kumimoji="0" lang="en-US" altLang="ja-JP" sz="2400" b="0" i="0" u="none" strike="noStrike" kern="1200" cap="none" spc="0" normalizeH="0" baseline="0" noProof="0">
                        <a:ln>
                          <a:noFill/>
                        </a:ln>
                        <a:solidFill>
                          <a:prstClr val="black"/>
                        </a:solidFill>
                        <a:effectLst/>
                        <a:uLnTx/>
                        <a:uFillTx/>
                        <a:latin typeface="+mn-lt"/>
                        <a:ea typeface="+mn-ea"/>
                        <a:cs typeface="+mn-cs"/>
                      </a:endParaRPr>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tc hMerge="1">
                  <a:txBody>
                    <a:bodyPr/>
                    <a:lstStyle/>
                    <a:p>
                      <a:pPr algn="ctr">
                        <a:lnSpc>
                          <a:spcPts val="4200"/>
                        </a:lnSpc>
                        <a:defRPr/>
                      </a:pPr>
                      <a:r>
                        <a:rPr lang="en-US" sz="3000" b="1">
                          <a:solidFill>
                            <a:srgbClr val="3B365F"/>
                          </a:solidFill>
                          <a:latin typeface="Rounded M+ Bold"/>
                          <a:ea typeface="Rounded M+ Bold"/>
                          <a:cs typeface="Rounded M+ Bold"/>
                          <a:sym typeface="Rounded M+ Bold"/>
                        </a:rPr>
                        <a:t>細胞培養</a:t>
                      </a:r>
                      <a:endParaRPr lang="en-US" sz="1100"/>
                    </a:p>
                  </a:txBody>
                  <a:tcPr marL="76200" marR="76200" marT="76200" marB="76200"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3" name="Freeform 3"/>
          <p:cNvSpPr/>
          <p:nvPr/>
        </p:nvSpPr>
        <p:spPr>
          <a:xfrm rot="5400000">
            <a:off x="9875856" y="5491816"/>
            <a:ext cx="378126" cy="1440842"/>
          </a:xfrm>
          <a:custGeom>
            <a:avLst/>
            <a:gdLst/>
            <a:ahLst/>
            <a:cxnLst/>
            <a:rect l="l" t="t" r="r" b="b"/>
            <a:pathLst>
              <a:path w="735520" h="2117990">
                <a:moveTo>
                  <a:pt x="0" y="0"/>
                </a:moveTo>
                <a:lnTo>
                  <a:pt x="735520" y="0"/>
                </a:lnTo>
                <a:lnTo>
                  <a:pt x="735520" y="2117990"/>
                </a:lnTo>
                <a:lnTo>
                  <a:pt x="0" y="2117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grpSp>
        <p:nvGrpSpPr>
          <p:cNvPr id="15" name="グループ化 14">
            <a:extLst>
              <a:ext uri="{FF2B5EF4-FFF2-40B4-BE49-F238E27FC236}">
                <a16:creationId xmlns:a16="http://schemas.microsoft.com/office/drawing/2014/main" id="{DC04B591-3E04-D099-2F7F-E452AE661FC2}"/>
              </a:ext>
            </a:extLst>
          </p:cNvPr>
          <p:cNvGrpSpPr/>
          <p:nvPr/>
        </p:nvGrpSpPr>
        <p:grpSpPr>
          <a:xfrm>
            <a:off x="14097000" y="5889234"/>
            <a:ext cx="1555458" cy="674167"/>
            <a:chOff x="13600394" y="5664584"/>
            <a:chExt cx="1989580" cy="858632"/>
          </a:xfrm>
        </p:grpSpPr>
        <p:sp>
          <p:nvSpPr>
            <p:cNvPr id="4" name="Freeform 4"/>
            <p:cNvSpPr/>
            <p:nvPr/>
          </p:nvSpPr>
          <p:spPr>
            <a:xfrm rot="3542570">
              <a:off x="14251819" y="5947408"/>
              <a:ext cx="552330" cy="599285"/>
            </a:xfrm>
            <a:custGeom>
              <a:avLst/>
              <a:gdLst/>
              <a:ahLst/>
              <a:cxnLst/>
              <a:rect l="l" t="t" r="r" b="b"/>
              <a:pathLst>
                <a:path w="584529" h="621839">
                  <a:moveTo>
                    <a:pt x="0" y="0"/>
                  </a:moveTo>
                  <a:lnTo>
                    <a:pt x="584528" y="0"/>
                  </a:lnTo>
                  <a:lnTo>
                    <a:pt x="584528" y="621839"/>
                  </a:lnTo>
                  <a:lnTo>
                    <a:pt x="0" y="621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5" name="Freeform 5"/>
            <p:cNvSpPr/>
            <p:nvPr/>
          </p:nvSpPr>
          <p:spPr>
            <a:xfrm rot="5086721">
              <a:off x="13628313" y="5797701"/>
              <a:ext cx="656802" cy="712639"/>
            </a:xfrm>
            <a:custGeom>
              <a:avLst/>
              <a:gdLst/>
              <a:ahLst/>
              <a:cxnLst/>
              <a:rect l="l" t="t" r="r" b="b"/>
              <a:pathLst>
                <a:path w="695092" h="739459">
                  <a:moveTo>
                    <a:pt x="0" y="0"/>
                  </a:moveTo>
                  <a:lnTo>
                    <a:pt x="695092" y="0"/>
                  </a:lnTo>
                  <a:lnTo>
                    <a:pt x="695092" y="739459"/>
                  </a:lnTo>
                  <a:lnTo>
                    <a:pt x="0" y="7394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6" name="Freeform 6"/>
            <p:cNvSpPr/>
            <p:nvPr/>
          </p:nvSpPr>
          <p:spPr>
            <a:xfrm rot="2929635">
              <a:off x="14976366" y="5848213"/>
              <a:ext cx="588589" cy="638627"/>
            </a:xfrm>
            <a:custGeom>
              <a:avLst/>
              <a:gdLst/>
              <a:ahLst/>
              <a:cxnLst/>
              <a:rect l="l" t="t" r="r" b="b"/>
              <a:pathLst>
                <a:path w="622902" h="662662">
                  <a:moveTo>
                    <a:pt x="0" y="0"/>
                  </a:moveTo>
                  <a:lnTo>
                    <a:pt x="622902" y="0"/>
                  </a:lnTo>
                  <a:lnTo>
                    <a:pt x="622902" y="662661"/>
                  </a:lnTo>
                  <a:lnTo>
                    <a:pt x="0" y="662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7" name="Freeform 7"/>
            <p:cNvSpPr/>
            <p:nvPr/>
          </p:nvSpPr>
          <p:spPr>
            <a:xfrm rot="2929635">
              <a:off x="14521926" y="5639565"/>
              <a:ext cx="588589" cy="638627"/>
            </a:xfrm>
            <a:custGeom>
              <a:avLst/>
              <a:gdLst/>
              <a:ahLst/>
              <a:cxnLst/>
              <a:rect l="l" t="t" r="r" b="b"/>
              <a:pathLst>
                <a:path w="622902" h="662662">
                  <a:moveTo>
                    <a:pt x="0" y="0"/>
                  </a:moveTo>
                  <a:lnTo>
                    <a:pt x="622902" y="0"/>
                  </a:lnTo>
                  <a:lnTo>
                    <a:pt x="622902" y="662661"/>
                  </a:lnTo>
                  <a:lnTo>
                    <a:pt x="0" y="662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grpSp>
      <p:sp>
        <p:nvSpPr>
          <p:cNvPr id="8" name="Freeform 8"/>
          <p:cNvSpPr/>
          <p:nvPr/>
        </p:nvSpPr>
        <p:spPr>
          <a:xfrm rot="4838666">
            <a:off x="14742806" y="7720988"/>
            <a:ext cx="495903" cy="1562470"/>
          </a:xfrm>
          <a:custGeom>
            <a:avLst/>
            <a:gdLst/>
            <a:ahLst/>
            <a:cxnLst/>
            <a:rect l="l" t="t" r="r" b="b"/>
            <a:pathLst>
              <a:path w="670019" h="1815795">
                <a:moveTo>
                  <a:pt x="0" y="0"/>
                </a:moveTo>
                <a:lnTo>
                  <a:pt x="670019" y="0"/>
                </a:lnTo>
                <a:lnTo>
                  <a:pt x="670019" y="1815794"/>
                </a:lnTo>
                <a:lnTo>
                  <a:pt x="0" y="1815794"/>
                </a:lnTo>
                <a:lnTo>
                  <a:pt x="0" y="0"/>
                </a:lnTo>
                <a:close/>
              </a:path>
            </a:pathLst>
          </a:custGeom>
          <a:blipFill>
            <a:blip r:embed="rId7"/>
            <a:stretch>
              <a:fillRect r="-1627"/>
            </a:stretch>
          </a:blipFill>
        </p:spPr>
        <p:txBody>
          <a:bodyPr/>
          <a:lstStyle/>
          <a:p>
            <a:endParaRPr lang="ja-JP" altLang="en-US"/>
          </a:p>
        </p:txBody>
      </p:sp>
      <p:sp>
        <p:nvSpPr>
          <p:cNvPr id="9" name="Freeform 9"/>
          <p:cNvSpPr/>
          <p:nvPr/>
        </p:nvSpPr>
        <p:spPr>
          <a:xfrm rot="-1072645">
            <a:off x="6653870" y="8269395"/>
            <a:ext cx="977686" cy="465656"/>
          </a:xfrm>
          <a:custGeom>
            <a:avLst/>
            <a:gdLst/>
            <a:ahLst/>
            <a:cxnLst/>
            <a:rect l="l" t="t" r="r" b="b"/>
            <a:pathLst>
              <a:path w="1119897" h="633251">
                <a:moveTo>
                  <a:pt x="0" y="0"/>
                </a:moveTo>
                <a:lnTo>
                  <a:pt x="1119897" y="0"/>
                </a:lnTo>
                <a:lnTo>
                  <a:pt x="1119897" y="633250"/>
                </a:lnTo>
                <a:lnTo>
                  <a:pt x="0" y="6332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a:p>
        </p:txBody>
      </p:sp>
      <p:grpSp>
        <p:nvGrpSpPr>
          <p:cNvPr id="10" name="Group 10"/>
          <p:cNvGrpSpPr/>
          <p:nvPr/>
        </p:nvGrpSpPr>
        <p:grpSpPr>
          <a:xfrm>
            <a:off x="4686358" y="5889234"/>
            <a:ext cx="1553091" cy="668047"/>
            <a:chOff x="-28491" y="0"/>
            <a:chExt cx="1148546" cy="597589"/>
          </a:xfrm>
        </p:grpSpPr>
        <p:sp>
          <p:nvSpPr>
            <p:cNvPr id="11" name="Freeform 11"/>
            <p:cNvSpPr/>
            <p:nvPr/>
          </p:nvSpPr>
          <p:spPr>
            <a:xfrm>
              <a:off x="-28491" y="0"/>
              <a:ext cx="1148546" cy="597589"/>
            </a:xfrm>
            <a:custGeom>
              <a:avLst/>
              <a:gdLst/>
              <a:ahLst/>
              <a:cxnLst/>
              <a:rect l="l" t="t" r="r" b="b"/>
              <a:pathLst>
                <a:path w="1148546" h="597589">
                  <a:moveTo>
                    <a:pt x="574273" y="0"/>
                  </a:moveTo>
                  <a:cubicBezTo>
                    <a:pt x="257111" y="0"/>
                    <a:pt x="0" y="133775"/>
                    <a:pt x="0" y="298794"/>
                  </a:cubicBezTo>
                  <a:cubicBezTo>
                    <a:pt x="0" y="463814"/>
                    <a:pt x="257111" y="597589"/>
                    <a:pt x="574273" y="597589"/>
                  </a:cubicBezTo>
                  <a:cubicBezTo>
                    <a:pt x="891435" y="597589"/>
                    <a:pt x="1148546" y="463814"/>
                    <a:pt x="1148546" y="298794"/>
                  </a:cubicBezTo>
                  <a:cubicBezTo>
                    <a:pt x="1148546" y="133775"/>
                    <a:pt x="891435" y="0"/>
                    <a:pt x="574273" y="0"/>
                  </a:cubicBezTo>
                  <a:close/>
                </a:path>
              </a:pathLst>
            </a:custGeom>
            <a:gradFill rotWithShape="1">
              <a:gsLst>
                <a:gs pos="0">
                  <a:srgbClr val="FFDE59">
                    <a:alpha val="100000"/>
                  </a:srgbClr>
                </a:gs>
                <a:gs pos="100000">
                  <a:srgbClr val="FF914D">
                    <a:alpha val="100000"/>
                  </a:srgbClr>
                </a:gs>
              </a:gsLst>
              <a:lin ang="0"/>
            </a:gradFill>
            <a:ln w="19050" cap="sq">
              <a:solidFill>
                <a:srgbClr val="B9937E"/>
              </a:solidFill>
              <a:prstDash val="solid"/>
              <a:miter/>
            </a:ln>
          </p:spPr>
          <p:txBody>
            <a:bodyPr/>
            <a:lstStyle/>
            <a:p>
              <a:endParaRPr lang="ja-JP" altLang="en-US"/>
            </a:p>
          </p:txBody>
        </p:sp>
        <p:sp>
          <p:nvSpPr>
            <p:cNvPr id="12" name="TextBox 12"/>
            <p:cNvSpPr txBox="1"/>
            <p:nvPr/>
          </p:nvSpPr>
          <p:spPr>
            <a:xfrm>
              <a:off x="25550" y="27449"/>
              <a:ext cx="1061776" cy="542691"/>
            </a:xfrm>
            <a:prstGeom prst="rect">
              <a:avLst/>
            </a:prstGeom>
          </p:spPr>
          <p:txBody>
            <a:bodyPr lIns="50800" tIns="50800" rIns="50800" bIns="50800" rtlCol="0" anchor="ctr"/>
            <a:lstStyle/>
            <a:p>
              <a:pPr algn="ctr">
                <a:lnSpc>
                  <a:spcPts val="3079"/>
                </a:lnSpc>
              </a:pPr>
              <a:r>
                <a:rPr lang="en-US" sz="2400" b="1">
                  <a:latin typeface="Rounded M+ Bold"/>
                  <a:ea typeface="Rounded M+ Bold"/>
                  <a:cs typeface="Rounded M+ Bold"/>
                  <a:sym typeface="Rounded M+ Bold"/>
                </a:rPr>
                <a:t>Protein</a:t>
              </a:r>
            </a:p>
          </p:txBody>
        </p:sp>
      </p:grpSp>
      <p:sp>
        <p:nvSpPr>
          <p:cNvPr id="13" name="TextBox 13"/>
          <p:cNvSpPr txBox="1"/>
          <p:nvPr/>
        </p:nvSpPr>
        <p:spPr>
          <a:xfrm>
            <a:off x="1183259" y="369813"/>
            <a:ext cx="15905862" cy="998543"/>
          </a:xfrm>
          <a:prstGeom prst="rect">
            <a:avLst/>
          </a:prstGeom>
        </p:spPr>
        <p:txBody>
          <a:bodyPr lIns="0" tIns="0" rIns="0" bIns="0" rtlCol="0" anchor="t">
            <a:spAutoFit/>
          </a:bodyPr>
          <a:lstStyle/>
          <a:p>
            <a:pPr algn="ctr">
              <a:lnSpc>
                <a:spcPts val="8400"/>
              </a:lnSpc>
            </a:pPr>
            <a:r>
              <a:rPr lang="en-US" sz="5500" b="1" err="1">
                <a:solidFill>
                  <a:srgbClr val="3B365F"/>
                </a:solidFill>
                <a:latin typeface="Rounded M+ Bold"/>
                <a:ea typeface="Rounded M+ Bold"/>
                <a:cs typeface="Rounded M+ Bold"/>
                <a:sym typeface="Rounded M+ Bold"/>
              </a:rPr>
              <a:t>革新的な治療法にはどんなものがある</a:t>
            </a:r>
            <a:r>
              <a:rPr lang="en-US" sz="5500" b="1">
                <a:solidFill>
                  <a:srgbClr val="3B365F"/>
                </a:solidFill>
                <a:latin typeface="Rounded M+ Bold"/>
                <a:ea typeface="Rounded M+ Bold"/>
                <a:cs typeface="Rounded M+ Bold"/>
                <a:sym typeface="Rounded M+ Bold"/>
              </a:rPr>
              <a:t>？</a:t>
            </a:r>
          </a:p>
        </p:txBody>
      </p:sp>
      <p:sp>
        <p:nvSpPr>
          <p:cNvPr id="14" name="TextBox 14"/>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8</a:t>
            </a:r>
          </a:p>
        </p:txBody>
      </p:sp>
      <p:sp>
        <p:nvSpPr>
          <p:cNvPr id="19" name="テキスト ボックス 18">
            <a:extLst>
              <a:ext uri="{FF2B5EF4-FFF2-40B4-BE49-F238E27FC236}">
                <a16:creationId xmlns:a16="http://schemas.microsoft.com/office/drawing/2014/main" id="{EA8FE974-0C45-EC3F-731F-17832ED303ED}"/>
              </a:ext>
            </a:extLst>
          </p:cNvPr>
          <p:cNvSpPr txBox="1"/>
          <p:nvPr/>
        </p:nvSpPr>
        <p:spPr>
          <a:xfrm>
            <a:off x="1183259" y="1510815"/>
            <a:ext cx="15905862" cy="1169551"/>
          </a:xfrm>
          <a:prstGeom prst="rect">
            <a:avLst/>
          </a:prstGeom>
          <a:noFill/>
        </p:spPr>
        <p:txBody>
          <a:bodyPr wrap="square">
            <a:spAutoFit/>
          </a:bodyPr>
          <a:lstStyle/>
          <a:p>
            <a:pPr lvl="0" algn="ctr">
              <a:lnSpc>
                <a:spcPts val="4199"/>
              </a:lnSpc>
              <a:defRPr/>
            </a:pPr>
            <a:r>
              <a:rPr kumimoji="0" lang="en-US" altLang="ja-JP" sz="3200" b="1" i="0" u="none" strike="noStrike" kern="1200" cap="none" spc="0" normalizeH="0" baseline="0" noProof="0" dirty="0" err="1">
                <a:ln>
                  <a:noFill/>
                </a:ln>
                <a:solidFill>
                  <a:srgbClr val="3B365F"/>
                </a:solidFill>
                <a:effectLst/>
                <a:uLnTx/>
                <a:uFillTx/>
                <a:latin typeface="Rounded M+ Bold"/>
                <a:ea typeface="Rounded M+ Bold"/>
                <a:cs typeface="Rounded M+ Bold"/>
                <a:sym typeface="Rounded M+ Bold"/>
              </a:rPr>
              <a:t>新しいアプロ―チを用いた治療法</a:t>
            </a:r>
            <a:r>
              <a:rPr kumimoji="0" lang="ja-JP" altLang="en-US" sz="32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rPr>
              <a:t>のことを「</a:t>
            </a:r>
            <a:r>
              <a:rPr lang="en-US" altLang="ja-JP" sz="3200" b="1" dirty="0" err="1">
                <a:solidFill>
                  <a:srgbClr val="E15E55"/>
                </a:solidFill>
                <a:latin typeface="Rounded M+ Bold"/>
                <a:ea typeface="Rounded M+ Bold"/>
                <a:cs typeface="Rounded M+ Bold"/>
                <a:sym typeface="Rounded M+ Bold"/>
              </a:rPr>
              <a:t>革新的な治療法</a:t>
            </a:r>
            <a:r>
              <a:rPr lang="ja-JP" altLang="en-US" sz="3200" b="1" dirty="0">
                <a:solidFill>
                  <a:srgbClr val="3B365F"/>
                </a:solidFill>
                <a:latin typeface="Rounded M+ Bold"/>
                <a:ea typeface="Rounded M+ Bold"/>
                <a:cs typeface="Rounded M+ Bold"/>
                <a:sym typeface="Rounded M+ Bold"/>
              </a:rPr>
              <a:t>」といいます</a:t>
            </a:r>
            <a:endParaRPr kumimoji="0" lang="en-US" altLang="ja-JP" sz="32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endParaRPr>
          </a:p>
          <a:p>
            <a:pPr lvl="0" algn="ctr">
              <a:lnSpc>
                <a:spcPts val="4199"/>
              </a:lnSpc>
              <a:defRPr/>
            </a:pPr>
            <a:r>
              <a:rPr kumimoji="0" lang="ja-JP" altLang="en-US" sz="32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rPr>
              <a:t>革新的な治療法の例として、遺伝子治療・細胞医療の特徴を知ろう</a:t>
            </a:r>
            <a:endParaRPr kumimoji="0" lang="en-US" altLang="ja-JP" sz="3200" b="1" i="0" u="none" strike="noStrike" kern="1200" cap="none" spc="0" normalizeH="0" baseline="0" noProof="0" dirty="0">
              <a:ln>
                <a:noFill/>
              </a:ln>
              <a:solidFill>
                <a:srgbClr val="3B365F"/>
              </a:solidFill>
              <a:effectLst/>
              <a:uLnTx/>
              <a:uFillTx/>
              <a:latin typeface="Rounded M+ Bold"/>
              <a:ea typeface="Rounded M+ Bold"/>
              <a:cs typeface="Rounded M+ Bold"/>
              <a:sym typeface="Rounded M+ Bold"/>
            </a:endParaRPr>
          </a:p>
        </p:txBody>
      </p:sp>
      <p:sp>
        <p:nvSpPr>
          <p:cNvPr id="20" name="テキスト ボックス 19">
            <a:extLst>
              <a:ext uri="{FF2B5EF4-FFF2-40B4-BE49-F238E27FC236}">
                <a16:creationId xmlns:a16="http://schemas.microsoft.com/office/drawing/2014/main" id="{0F967717-F0AA-EF6A-5CC3-EA059DF337A8}"/>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par>
                                <p:cTn id="20" presetID="9" presetClass="emph" presetSubtype="0" nodeType="withEffect">
                                  <p:stCondLst>
                                    <p:cond delay="0"/>
                                  </p:stCondLst>
                                  <p:childTnLst>
                                    <p:set>
                                      <p:cBhvr>
                                        <p:cTn id="21" dur="indefinite"/>
                                        <p:tgtEl>
                                          <p:spTgt spid="2"/>
                                        </p:tgtEl>
                                        <p:attrNameLst>
                                          <p:attrName>style.opacity</p:attrName>
                                        </p:attrNameLst>
                                      </p:cBhvr>
                                      <p:to>
                                        <p:strVal val="0.5"/>
                                      </p:to>
                                    </p:set>
                                    <p:animEffect filter="image" prLst="opacity: 0.5">
                                      <p:cBhvr rctx="IE">
                                        <p:cTn id="22" dur="indefinite"/>
                                        <p:tgtEl>
                                          <p:spTgt spid="2"/>
                                        </p:tgtEl>
                                      </p:cBhvr>
                                    </p:animEffect>
                                  </p:childTnLst>
                                </p:cTn>
                              </p:par>
                              <p:par>
                                <p:cTn id="23" presetID="9" presetClass="emph" presetSubtype="0" grpId="1" nodeType="withEffect">
                                  <p:stCondLst>
                                    <p:cond delay="0"/>
                                  </p:stCondLst>
                                  <p:childTnLst>
                                    <p:set>
                                      <p:cBhvr>
                                        <p:cTn id="24" dur="indefinite"/>
                                        <p:tgtEl>
                                          <p:spTgt spid="3"/>
                                        </p:tgtEl>
                                        <p:attrNameLst>
                                          <p:attrName>style.opacity</p:attrName>
                                        </p:attrNameLst>
                                      </p:cBhvr>
                                      <p:to>
                                        <p:strVal val="0.5"/>
                                      </p:to>
                                    </p:set>
                                    <p:animEffect filter="image" prLst="opacity: 0.5">
                                      <p:cBhvr rctx="IE">
                                        <p:cTn id="25" dur="indefinite"/>
                                        <p:tgtEl>
                                          <p:spTgt spid="3"/>
                                        </p:tgtEl>
                                      </p:cBhvr>
                                    </p:animEffect>
                                  </p:childTnLst>
                                </p:cTn>
                              </p:par>
                              <p:par>
                                <p:cTn id="26" presetID="9" presetClass="emph" presetSubtype="0" nodeType="withEffect">
                                  <p:stCondLst>
                                    <p:cond delay="0"/>
                                  </p:stCondLst>
                                  <p:childTnLst>
                                    <p:set>
                                      <p:cBhvr>
                                        <p:cTn id="27" dur="indefinite"/>
                                        <p:tgtEl>
                                          <p:spTgt spid="15"/>
                                        </p:tgtEl>
                                        <p:attrNameLst>
                                          <p:attrName>style.opacity</p:attrName>
                                        </p:attrNameLst>
                                      </p:cBhvr>
                                      <p:to>
                                        <p:strVal val="0.5"/>
                                      </p:to>
                                    </p:set>
                                    <p:animEffect filter="image" prLst="opacity: 0.5">
                                      <p:cBhvr rctx="IE">
                                        <p:cTn id="28" dur="indefinite"/>
                                        <p:tgtEl>
                                          <p:spTgt spid="15"/>
                                        </p:tgtEl>
                                      </p:cBhvr>
                                    </p:animEffect>
                                  </p:childTnLst>
                                </p:cTn>
                              </p:par>
                              <p:par>
                                <p:cTn id="29" presetID="9" presetClass="emph" presetSubtype="0" grpId="1" nodeType="withEffect">
                                  <p:stCondLst>
                                    <p:cond delay="0"/>
                                  </p:stCondLst>
                                  <p:childTnLst>
                                    <p:set>
                                      <p:cBhvr>
                                        <p:cTn id="30" dur="indefinite"/>
                                        <p:tgtEl>
                                          <p:spTgt spid="8"/>
                                        </p:tgtEl>
                                        <p:attrNameLst>
                                          <p:attrName>style.opacity</p:attrName>
                                        </p:attrNameLst>
                                      </p:cBhvr>
                                      <p:to>
                                        <p:strVal val="0.5"/>
                                      </p:to>
                                    </p:set>
                                    <p:animEffect filter="image" prLst="opacity: 0.5">
                                      <p:cBhvr rctx="IE">
                                        <p:cTn id="31" dur="indefinite"/>
                                        <p:tgtEl>
                                          <p:spTgt spid="8"/>
                                        </p:tgtEl>
                                      </p:cBhvr>
                                    </p:animEffect>
                                  </p:childTnLst>
                                </p:cTn>
                              </p:par>
                              <p:par>
                                <p:cTn id="32" presetID="9" presetClass="emph" presetSubtype="0" grpId="1" nodeType="withEffect">
                                  <p:stCondLst>
                                    <p:cond delay="0"/>
                                  </p:stCondLst>
                                  <p:childTnLst>
                                    <p:set>
                                      <p:cBhvr>
                                        <p:cTn id="33" dur="indefinite"/>
                                        <p:tgtEl>
                                          <p:spTgt spid="9"/>
                                        </p:tgtEl>
                                        <p:attrNameLst>
                                          <p:attrName>style.opacity</p:attrName>
                                        </p:attrNameLst>
                                      </p:cBhvr>
                                      <p:to>
                                        <p:strVal val="0.5"/>
                                      </p:to>
                                    </p:set>
                                    <p:animEffect filter="image" prLst="opacity: 0.5">
                                      <p:cBhvr rctx="IE">
                                        <p:cTn id="34" dur="indefinite"/>
                                        <p:tgtEl>
                                          <p:spTgt spid="9"/>
                                        </p:tgtEl>
                                      </p:cBhvr>
                                    </p:animEffect>
                                  </p:childTnLst>
                                </p:cTn>
                              </p:par>
                              <p:par>
                                <p:cTn id="35" presetID="9" presetClass="emph" presetSubtype="0" nodeType="withEffect">
                                  <p:stCondLst>
                                    <p:cond delay="0"/>
                                  </p:stCondLst>
                                  <p:childTnLst>
                                    <p:set>
                                      <p:cBhvr>
                                        <p:cTn id="36" dur="indefinite"/>
                                        <p:tgtEl>
                                          <p:spTgt spid="10"/>
                                        </p:tgtEl>
                                        <p:attrNameLst>
                                          <p:attrName>style.opacity</p:attrName>
                                        </p:attrNameLst>
                                      </p:cBhvr>
                                      <p:to>
                                        <p:strVal val="0.5"/>
                                      </p:to>
                                    </p:set>
                                    <p:animEffect filter="image" prLst="opacity: 0.5">
                                      <p:cBhvr rctx="IE">
                                        <p:cTn id="37"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441338" flipH="1">
            <a:off x="8023686" y="-2242638"/>
            <a:ext cx="12395216" cy="7780208"/>
          </a:xfrm>
          <a:custGeom>
            <a:avLst/>
            <a:gdLst/>
            <a:ahLst/>
            <a:cxnLst/>
            <a:rect l="l" t="t" r="r" b="b"/>
            <a:pathLst>
              <a:path w="12395216" h="7780208">
                <a:moveTo>
                  <a:pt x="12395216" y="0"/>
                </a:moveTo>
                <a:lnTo>
                  <a:pt x="0" y="0"/>
                </a:lnTo>
                <a:lnTo>
                  <a:pt x="0" y="7780208"/>
                </a:lnTo>
                <a:lnTo>
                  <a:pt x="12395216" y="7780208"/>
                </a:lnTo>
                <a:lnTo>
                  <a:pt x="123952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3" name="Freeform 3"/>
          <p:cNvSpPr/>
          <p:nvPr/>
        </p:nvSpPr>
        <p:spPr>
          <a:xfrm rot="-441338" flipH="1">
            <a:off x="-2650675" y="3821711"/>
            <a:ext cx="12395216" cy="7780208"/>
          </a:xfrm>
          <a:custGeom>
            <a:avLst/>
            <a:gdLst/>
            <a:ahLst/>
            <a:cxnLst/>
            <a:rect l="l" t="t" r="r" b="b"/>
            <a:pathLst>
              <a:path w="12395216" h="7780208">
                <a:moveTo>
                  <a:pt x="12395216" y="0"/>
                </a:moveTo>
                <a:lnTo>
                  <a:pt x="0" y="0"/>
                </a:lnTo>
                <a:lnTo>
                  <a:pt x="0" y="7780208"/>
                </a:lnTo>
                <a:lnTo>
                  <a:pt x="12395216" y="7780208"/>
                </a:lnTo>
                <a:lnTo>
                  <a:pt x="123952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5" name="TextBox 5"/>
          <p:cNvSpPr txBox="1"/>
          <p:nvPr/>
        </p:nvSpPr>
        <p:spPr>
          <a:xfrm>
            <a:off x="1923107" y="379095"/>
            <a:ext cx="14441786" cy="927113"/>
          </a:xfrm>
          <a:prstGeom prst="rect">
            <a:avLst/>
          </a:prstGeom>
        </p:spPr>
        <p:txBody>
          <a:bodyPr lIns="0" tIns="0" rIns="0" bIns="0" rtlCol="0" anchor="t">
            <a:spAutoFit/>
          </a:bodyPr>
          <a:lstStyle/>
          <a:p>
            <a:pPr algn="ctr">
              <a:lnSpc>
                <a:spcPts val="7699"/>
              </a:lnSpc>
            </a:pPr>
            <a:r>
              <a:rPr 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r>
              <a:rPr lang="ja-JP" alt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rPr>
              <a:t>動画</a:t>
            </a:r>
            <a:r>
              <a:rPr 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r>
              <a:rPr lang="en-US" sz="5499"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待ちびと』を見て考えよう</a:t>
            </a:r>
            <a:endParaRPr lang="en-US" sz="5499" b="1">
              <a:solidFill>
                <a:srgbClr val="3B365F"/>
              </a:solidFill>
              <a:latin typeface="Rounded M+ Bold" panose="020B0600070205080204" charset="-128"/>
              <a:ea typeface="Rounded M+ Bold" panose="020B0600070205080204" charset="-128"/>
              <a:cs typeface="Rounded M+ Bold" panose="020B0600070205080204" charset="-128"/>
              <a:sym typeface="Rounded M+ Bold"/>
            </a:endParaRPr>
          </a:p>
        </p:txBody>
      </p:sp>
      <p:sp>
        <p:nvSpPr>
          <p:cNvPr id="6" name="TextBox 6"/>
          <p:cNvSpPr txBox="1"/>
          <p:nvPr/>
        </p:nvSpPr>
        <p:spPr>
          <a:xfrm>
            <a:off x="1290639" y="2011215"/>
            <a:ext cx="16126615" cy="1263295"/>
          </a:xfrm>
          <a:prstGeom prst="rect">
            <a:avLst/>
          </a:prstGeom>
        </p:spPr>
        <p:txBody>
          <a:bodyPr lIns="0" tIns="0" rIns="0" bIns="0" rtlCol="0" anchor="t">
            <a:spAutoFit/>
          </a:bodyPr>
          <a:lstStyle/>
          <a:p>
            <a:pPr algn="ctr">
              <a:lnSpc>
                <a:spcPts val="4988"/>
              </a:lnSpc>
            </a:pPr>
            <a:r>
              <a:rPr lang="en-US" altLang="ja-JP" sz="4000"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私たちの元に</a:t>
            </a:r>
            <a:r>
              <a:rPr lang="ja-JP" altLang="en-US" sz="40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薬が届かないことがある・・・！？</a:t>
            </a:r>
            <a:br>
              <a:rPr lang="en-US" sz="4000" b="1">
                <a:solidFill>
                  <a:srgbClr val="3B365F"/>
                </a:solidFill>
                <a:latin typeface="Rounded M+ Bold" panose="020B0600070205080204" charset="-128"/>
                <a:ea typeface="Rounded M+ Bold" panose="020B0600070205080204" charset="-128"/>
                <a:cs typeface="Rounded M+ Bold" panose="020B0600070205080204" charset="-128"/>
                <a:sym typeface="Rounded M+ Bold"/>
              </a:rPr>
            </a:br>
            <a:r>
              <a:rPr lang="en-US" sz="4000"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動画を見て、なぜ薬が届かないのか考えてみよう</a:t>
            </a:r>
            <a:r>
              <a:rPr lang="en-US" sz="4000"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p>
        </p:txBody>
      </p:sp>
      <p:pic>
        <p:nvPicPr>
          <p:cNvPr id="7" name="Picture 7"/>
          <p:cNvPicPr>
            <a:picLocks noChangeAspect="1"/>
          </p:cNvPicPr>
          <p:nvPr>
            <a:videoFile r:link="rId1"/>
          </p:nvPr>
        </p:nvPicPr>
        <p:blipFill>
          <a:blip r:embed="rId6"/>
          <a:stretch>
            <a:fillRect/>
          </a:stretch>
        </p:blipFill>
        <p:spPr>
          <a:xfrm>
            <a:off x="12129682" y="5146782"/>
            <a:ext cx="5308330" cy="2999207"/>
          </a:xfrm>
          <a:prstGeom prst="rect">
            <a:avLst/>
          </a:prstGeom>
          <a:ln>
            <a:noFill/>
          </a:ln>
          <a:effectLst>
            <a:outerShdw blurRad="190500" algn="tl" rotWithShape="0">
              <a:srgbClr val="000000">
                <a:alpha val="70000"/>
              </a:srgbClr>
            </a:outerShdw>
          </a:effectLst>
        </p:spPr>
      </p:pic>
      <p:sp>
        <p:nvSpPr>
          <p:cNvPr id="9" name="Freeform 9"/>
          <p:cNvSpPr/>
          <p:nvPr/>
        </p:nvSpPr>
        <p:spPr>
          <a:xfrm>
            <a:off x="629734" y="4340739"/>
            <a:ext cx="11268087" cy="3961549"/>
          </a:xfrm>
          <a:custGeom>
            <a:avLst/>
            <a:gdLst/>
            <a:ahLst/>
            <a:cxnLst/>
            <a:rect l="l" t="t" r="r" b="b"/>
            <a:pathLst>
              <a:path w="3163809" h="812800">
                <a:moveTo>
                  <a:pt x="0" y="0"/>
                </a:moveTo>
                <a:lnTo>
                  <a:pt x="3163809" y="0"/>
                </a:lnTo>
                <a:lnTo>
                  <a:pt x="3163809" y="812800"/>
                </a:lnTo>
                <a:lnTo>
                  <a:pt x="0" y="812800"/>
                </a:lnTo>
                <a:close/>
              </a:path>
            </a:pathLst>
          </a:custGeom>
          <a:solidFill>
            <a:schemeClr val="bg1"/>
          </a:solidFill>
        </p:spPr>
        <p:txBody>
          <a:bodyPr lIns="91440" tIns="45720" rIns="91440" bIns="4572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ja-JP" sz="35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 </a:t>
            </a:r>
            <a:r>
              <a:rPr lang="en-US" altLang="ja-JP" sz="4000" b="1" err="1">
                <a:solidFill>
                  <a:srgbClr val="3B365F"/>
                </a:solidFill>
                <a:latin typeface="Rounded M+ Bold"/>
                <a:ea typeface="Rounded M+ Bold"/>
                <a:cs typeface="Rounded M+ Bold"/>
                <a:sym typeface="Rounded M+ Bold"/>
              </a:rPr>
              <a:t>こんな視点で見てみよう</a:t>
            </a:r>
            <a:endParaRPr lang="en-US" altLang="ja-JP" sz="4000" b="1" i="0" u="none" strike="noStrike" kern="1200" cap="none" spc="0" normalizeH="0" baseline="0" noProof="0" err="1">
              <a:ln>
                <a:noFill/>
              </a:ln>
              <a:solidFill>
                <a:srgbClr val="3B365F"/>
              </a:solidFill>
              <a:effectLst/>
              <a:uLnTx/>
              <a:uFillTx/>
              <a:latin typeface="Rounded M+ Bold"/>
              <a:ea typeface="Rounded M+ Bold"/>
              <a:cs typeface="Rounded M+ Bold"/>
            </a:endParaRPr>
          </a:p>
          <a:p>
            <a:pPr lvl="1">
              <a:lnSpc>
                <a:spcPct val="150000"/>
              </a:lnSpc>
              <a:defRPr/>
            </a:pPr>
            <a:r>
              <a:rPr lang="en-US" altLang="ja-JP" sz="3200" b="1">
                <a:solidFill>
                  <a:srgbClr val="3B365F"/>
                </a:solidFill>
                <a:latin typeface="Rounded M+ Bold"/>
                <a:ea typeface="Rounded M+ Bold"/>
                <a:cs typeface="Rounded M+ Bold"/>
                <a:sym typeface="Rounded M+"/>
              </a:rPr>
              <a:t>・</a:t>
            </a:r>
            <a:r>
              <a:rPr kumimoji="0" lang="en-US" altLang="ja-JP" sz="3200" b="1" i="0" u="none" strike="noStrike" kern="1200" cap="none" spc="0" normalizeH="0" baseline="0" noProof="0" err="1">
                <a:ln>
                  <a:noFill/>
                </a:ln>
                <a:solidFill>
                  <a:srgbClr val="3B365F"/>
                </a:solidFill>
                <a:effectLst/>
                <a:uLnTx/>
                <a:uFillTx/>
                <a:latin typeface="Rounded M+ Bold"/>
                <a:ea typeface="Rounded M+ Bold"/>
                <a:cs typeface="Rounded M+ Bold"/>
                <a:sym typeface="Rounded M+"/>
              </a:rPr>
              <a:t>映像の中で</a:t>
            </a:r>
            <a:r>
              <a:rPr kumimoji="0" lang="ja-JP" altLang="en-US"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は</a:t>
            </a:r>
            <a:r>
              <a:rPr kumimoji="0" lang="en-US" altLang="ja-JP"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a:t>
            </a:r>
            <a:r>
              <a:rPr kumimoji="0" lang="en-US" altLang="ja-JP" sz="3200" b="1" i="0" u="none" strike="noStrike" kern="1200" cap="none" spc="0" normalizeH="0" baseline="0" noProof="0" err="1">
                <a:ln>
                  <a:noFill/>
                </a:ln>
                <a:solidFill>
                  <a:srgbClr val="3B365F"/>
                </a:solidFill>
                <a:effectLst/>
                <a:uLnTx/>
                <a:uFillTx/>
                <a:latin typeface="Rounded M+ Bold"/>
                <a:ea typeface="Rounded M+ Bold"/>
                <a:cs typeface="Rounded M+ Bold"/>
                <a:sym typeface="Rounded M+"/>
              </a:rPr>
              <a:t>何が問題」になってる</a:t>
            </a:r>
            <a:r>
              <a:rPr kumimoji="0" lang="en-US" altLang="ja-JP"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a:t>
            </a:r>
            <a:endParaRPr lang="en-US" altLang="ja-JP" sz="3200" b="1" i="0" u="none" strike="noStrike" kern="1200" cap="none" spc="0" normalizeH="0" baseline="0" noProof="0">
              <a:ln>
                <a:noFill/>
              </a:ln>
              <a:solidFill>
                <a:srgbClr val="3B365F"/>
              </a:solidFill>
              <a:effectLst/>
              <a:uLnTx/>
              <a:uFillTx/>
              <a:latin typeface="Rounded M+ Bold"/>
              <a:ea typeface="Rounded M+ Bold"/>
              <a:cs typeface="Rounded M+ Bold"/>
            </a:endParaRPr>
          </a:p>
          <a:p>
            <a:pPr lvl="1">
              <a:lnSpc>
                <a:spcPct val="150000"/>
              </a:lnSpc>
              <a:defRPr/>
            </a:pPr>
            <a:r>
              <a:rPr lang="en-US" altLang="ja-JP" sz="3200" b="1">
                <a:solidFill>
                  <a:srgbClr val="3B365F"/>
                </a:solidFill>
                <a:latin typeface="Rounded M+ Bold"/>
                <a:ea typeface="Rounded M+ Bold"/>
                <a:cs typeface="Rounded M+ Bold"/>
                <a:sym typeface="Rounded M+"/>
              </a:rPr>
              <a:t>・</a:t>
            </a:r>
            <a:r>
              <a:rPr kumimoji="0" lang="en-US" altLang="ja-JP" sz="3200" b="1" i="0" u="none" strike="noStrike" kern="1200" cap="none" spc="0" normalizeH="0" baseline="0" noProof="0" err="1">
                <a:ln>
                  <a:noFill/>
                </a:ln>
                <a:solidFill>
                  <a:srgbClr val="3B365F"/>
                </a:solidFill>
                <a:effectLst/>
                <a:uLnTx/>
                <a:uFillTx/>
                <a:latin typeface="Rounded M+ Bold"/>
                <a:ea typeface="Rounded M+ Bold"/>
                <a:cs typeface="Rounded M+ Bold"/>
                <a:sym typeface="Rounded M+"/>
              </a:rPr>
              <a:t>誰がどんな気持ちで待っている</a:t>
            </a:r>
            <a:r>
              <a:rPr kumimoji="0" lang="en-US" altLang="ja-JP"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a:t>
            </a:r>
            <a:endParaRPr lang="en-US" altLang="ja-JP" sz="3200" b="1" i="0" u="none" strike="noStrike" kern="1200" cap="none" spc="0" normalizeH="0" baseline="0" noProof="0">
              <a:ln>
                <a:noFill/>
              </a:ln>
              <a:solidFill>
                <a:srgbClr val="3B365F"/>
              </a:solidFill>
              <a:effectLst/>
              <a:uLnTx/>
              <a:uFillTx/>
              <a:latin typeface="Rounded M+ Bold"/>
              <a:ea typeface="Rounded M+ Bold"/>
              <a:cs typeface="Rounded M+ Bold"/>
            </a:endParaRPr>
          </a:p>
          <a:p>
            <a:pPr lvl="1">
              <a:lnSpc>
                <a:spcPct val="150000"/>
              </a:lnSpc>
              <a:defRPr/>
            </a:pPr>
            <a:r>
              <a:rPr lang="ja-JP" altLang="en-US" sz="3200" b="1">
                <a:solidFill>
                  <a:srgbClr val="3B365F"/>
                </a:solidFill>
                <a:latin typeface="Rounded M+ Bold"/>
                <a:ea typeface="Rounded M+ Bold"/>
                <a:cs typeface="Rounded M+ Bold"/>
                <a:sym typeface="Rounded M+"/>
              </a:rPr>
              <a:t>・</a:t>
            </a:r>
            <a:r>
              <a:rPr kumimoji="0" lang="ja-JP" altLang="en-US"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動画に出てくる「</a:t>
            </a:r>
            <a:r>
              <a:rPr kumimoji="0" lang="en-US" altLang="ja-JP" sz="3200" b="1" i="0" u="none" strike="noStrike" kern="1200" cap="none" spc="0" normalizeH="0" baseline="0" noProof="0" err="1">
                <a:ln>
                  <a:noFill/>
                </a:ln>
                <a:solidFill>
                  <a:srgbClr val="3B365F"/>
                </a:solidFill>
                <a:effectLst/>
                <a:uLnTx/>
                <a:uFillTx/>
                <a:latin typeface="Rounded M+ Bold"/>
                <a:ea typeface="Rounded M+ Bold"/>
                <a:cs typeface="Rounded M+ Bold"/>
                <a:sym typeface="Rounded M+"/>
              </a:rPr>
              <a:t>ドラッグラグ・</a:t>
            </a:r>
            <a:r>
              <a:rPr lang="en-US" sz="3200" b="1" err="1">
                <a:solidFill>
                  <a:srgbClr val="3B365F"/>
                </a:solidFill>
                <a:latin typeface="Rounded M+ Bold"/>
                <a:ea typeface="Rounded M+ Bold"/>
                <a:cs typeface="Rounded M+ Bold"/>
                <a:sym typeface="Rounded M+"/>
              </a:rPr>
              <a:t>ドラッグ</a:t>
            </a:r>
            <a:r>
              <a:rPr lang="en-US" altLang="ja-JP" sz="3200" b="1" err="1">
                <a:solidFill>
                  <a:srgbClr val="3B365F"/>
                </a:solidFill>
                <a:latin typeface="Rounded M+ Bold"/>
                <a:ea typeface="Rounded M+ Bold"/>
                <a:cs typeface="Rounded M+ Bold"/>
                <a:sym typeface="Rounded M+"/>
              </a:rPr>
              <a:t>ロス</a:t>
            </a:r>
            <a:r>
              <a:rPr kumimoji="0" lang="ja-JP" altLang="en-US"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a:t>
            </a:r>
            <a:r>
              <a:rPr lang="en-US" altLang="ja-JP" sz="3200" b="1" err="1">
                <a:solidFill>
                  <a:srgbClr val="3B365F"/>
                </a:solidFill>
                <a:latin typeface="Rounded M+ Bold"/>
                <a:ea typeface="Rounded M+ Bold"/>
                <a:cs typeface="Rounded M+ Bold"/>
                <a:sym typeface="Rounded M+"/>
              </a:rPr>
              <a:t>とは</a:t>
            </a:r>
            <a:r>
              <a:rPr kumimoji="0" lang="en-US" altLang="ja-JP" sz="3200" b="1" i="0" u="none" strike="noStrike" kern="1200" cap="none" spc="0" normalizeH="0" baseline="0" noProof="0">
                <a:ln>
                  <a:noFill/>
                </a:ln>
                <a:solidFill>
                  <a:srgbClr val="3B365F"/>
                </a:solidFill>
                <a:effectLst/>
                <a:uLnTx/>
                <a:uFillTx/>
                <a:latin typeface="Rounded M+ Bold"/>
                <a:ea typeface="Rounded M+ Bold"/>
                <a:cs typeface="Rounded M+ Bold"/>
                <a:sym typeface="Rounded M+"/>
              </a:rPr>
              <a:t>？</a:t>
            </a:r>
            <a:endParaRPr lang="en-US" altLang="ja-JP" sz="3200" b="1" i="0" u="none" strike="noStrike" kern="1200" cap="none" spc="0" normalizeH="0" baseline="0" noProof="0">
              <a:ln>
                <a:noFill/>
              </a:ln>
              <a:solidFill>
                <a:srgbClr val="3B365F"/>
              </a:solidFill>
              <a:effectLst/>
              <a:uLnTx/>
              <a:uFillTx/>
              <a:latin typeface="Rounded M+ Bold"/>
              <a:ea typeface="Rounded M+ Bold"/>
              <a:cs typeface="Rounded M+ Bold"/>
            </a:endParaRPr>
          </a:p>
          <a:p>
            <a:pPr lvl="1">
              <a:lnSpc>
                <a:spcPct val="150000"/>
              </a:lnSpc>
              <a:defRPr/>
            </a:pPr>
            <a:r>
              <a:rPr lang="ja-JP" altLang="en-US" sz="3200" b="1">
                <a:solidFill>
                  <a:srgbClr val="3B365F"/>
                </a:solidFill>
                <a:latin typeface="Rounded M+ Bold"/>
                <a:ea typeface="Rounded M+ Bold"/>
                <a:cs typeface="Rounded M+ Bold"/>
                <a:sym typeface="Rounded M+ Bold"/>
              </a:rPr>
              <a:t>・</a:t>
            </a:r>
            <a:r>
              <a:rPr kumimoji="0" lang="ja-JP" altLang="en-US" sz="32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私たち</a:t>
            </a:r>
            <a:r>
              <a:rPr kumimoji="0" lang="en-US" altLang="ja-JP" sz="3200" b="1" i="0" u="none" strike="noStrike" kern="1200" cap="none" spc="0" normalizeH="0" baseline="0" noProof="0" err="1">
                <a:ln>
                  <a:noFill/>
                </a:ln>
                <a:solidFill>
                  <a:srgbClr val="3B365F"/>
                </a:solidFill>
                <a:effectLst/>
                <a:uLnTx/>
                <a:uFillTx/>
                <a:latin typeface="Rounded M+ Bold"/>
                <a:ea typeface="Rounded M+ Bold"/>
                <a:cs typeface="Rounded M+ Bold"/>
                <a:sym typeface="Rounded M+ Bold"/>
              </a:rPr>
              <a:t>にできること</a:t>
            </a:r>
            <a:r>
              <a:rPr kumimoji="0" lang="ja-JP" altLang="en-US" sz="3200" b="1" i="0" u="none" strike="noStrike" kern="1200" cap="none" spc="0" normalizeH="0" baseline="0" noProof="0">
                <a:ln>
                  <a:noFill/>
                </a:ln>
                <a:solidFill>
                  <a:srgbClr val="3B365F"/>
                </a:solidFill>
                <a:effectLst/>
                <a:uLnTx/>
                <a:uFillTx/>
                <a:latin typeface="Rounded M+ Bold"/>
                <a:ea typeface="Rounded M+ Bold"/>
                <a:cs typeface="Rounded M+ Bold"/>
                <a:sym typeface="Rounded M+ Bold"/>
              </a:rPr>
              <a:t>はなんだろう？</a:t>
            </a:r>
            <a:endParaRPr lang="en-US" altLang="ja-JP" sz="3200" b="1" i="0" u="none" strike="noStrike" kern="1200" cap="none" spc="0" normalizeH="0" baseline="0" noProof="0">
              <a:ln>
                <a:noFill/>
              </a:ln>
              <a:solidFill>
                <a:srgbClr val="3B365F"/>
              </a:solidFill>
              <a:effectLst/>
              <a:uLnTx/>
              <a:uFillTx/>
              <a:latin typeface="Rounded M+ Bold"/>
              <a:ea typeface="Rounded M+ Bold"/>
              <a:cs typeface="Rounded M+ Bold"/>
            </a:endParaRPr>
          </a:p>
          <a:p>
            <a:endParaRPr lang="ja-JP" altLang="en-US">
              <a:latin typeface="Rounded M+ Bold" panose="020B0600070205080204" charset="-128"/>
              <a:ea typeface="Rounded M+ Bold" panose="020B0600070205080204" charset="-128"/>
              <a:cs typeface="Rounded M+ Bold" panose="020B0600070205080204" charset="-128"/>
            </a:endParaRPr>
          </a:p>
        </p:txBody>
      </p:sp>
      <p:sp>
        <p:nvSpPr>
          <p:cNvPr id="11" name="TextBox 11"/>
          <p:cNvSpPr txBox="1"/>
          <p:nvPr/>
        </p:nvSpPr>
        <p:spPr>
          <a:xfrm>
            <a:off x="17253747" y="9201150"/>
            <a:ext cx="163507" cy="339901"/>
          </a:xfrm>
          <a:prstGeom prst="rect">
            <a:avLst/>
          </a:prstGeom>
        </p:spPr>
        <p:txBody>
          <a:bodyPr wrap="none" lIns="0" tIns="0" rIns="0" bIns="0" rtlCol="0" anchor="t">
            <a:spAutoFit/>
          </a:bodyPr>
          <a:lstStyle/>
          <a:p>
            <a:pPr algn="ctr">
              <a:lnSpc>
                <a:spcPts val="2800"/>
              </a:lnSpc>
              <a:spcBef>
                <a:spcPct val="0"/>
              </a:spcBef>
            </a:pPr>
            <a:r>
              <a:rPr lang="en-US" sz="2000">
                <a:solidFill>
                  <a:srgbClr val="3B365F"/>
                </a:solidFill>
                <a:latin typeface="Rounded M+ Bold" panose="020B0600070205080204" charset="-128"/>
                <a:ea typeface="Rounded M+ Bold" panose="020B0600070205080204" charset="-128"/>
                <a:cs typeface="Rounded M+ Bold" panose="020B0600070205080204" charset="-128"/>
                <a:sym typeface="Rounded M+"/>
              </a:rPr>
              <a:t>9</a:t>
            </a:r>
          </a:p>
        </p:txBody>
      </p:sp>
      <p:sp>
        <p:nvSpPr>
          <p:cNvPr id="13" name="TextBox 13"/>
          <p:cNvSpPr txBox="1"/>
          <p:nvPr/>
        </p:nvSpPr>
        <p:spPr>
          <a:xfrm>
            <a:off x="12339133" y="4333992"/>
            <a:ext cx="5096883" cy="625299"/>
          </a:xfrm>
          <a:prstGeom prst="rect">
            <a:avLst/>
          </a:prstGeom>
        </p:spPr>
        <p:txBody>
          <a:bodyPr wrap="square" lIns="0" tIns="0" rIns="0" bIns="0" rtlCol="0" anchor="t">
            <a:spAutoFit/>
          </a:bodyPr>
          <a:lstStyle/>
          <a:p>
            <a:pPr algn="ctr">
              <a:lnSpc>
                <a:spcPts val="2549"/>
              </a:lnSpc>
            </a:pPr>
            <a:r>
              <a:rPr lang="en-US" sz="1821"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r>
              <a:rPr lang="en-US" sz="1821"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待ちびと</a:t>
            </a:r>
            <a:r>
              <a:rPr lang="en-US" sz="1821"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p>
          <a:p>
            <a:pPr algn="ctr">
              <a:lnSpc>
                <a:spcPts val="2549"/>
              </a:lnSpc>
            </a:pPr>
            <a:r>
              <a:rPr lang="en-US" sz="1821"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r>
              <a:rPr lang="en-US" sz="1821" b="1" err="1">
                <a:solidFill>
                  <a:srgbClr val="3B365F"/>
                </a:solidFill>
                <a:latin typeface="Rounded M+ Bold" panose="020B0600070205080204" charset="-128"/>
                <a:ea typeface="Rounded M+ Bold" panose="020B0600070205080204" charset="-128"/>
                <a:cs typeface="Rounded M+ Bold" panose="020B0600070205080204" charset="-128"/>
                <a:sym typeface="Rounded M+ Bold"/>
              </a:rPr>
              <a:t>海外の新薬が日本で使えない</a:t>
            </a:r>
            <a:r>
              <a:rPr lang="en-US" sz="1821" b="1">
                <a:solidFill>
                  <a:srgbClr val="3B365F"/>
                </a:solidFill>
                <a:latin typeface="Rounded M+ Bold" panose="020B0600070205080204" charset="-128"/>
                <a:ea typeface="Rounded M+ Bold" panose="020B0600070205080204" charset="-128"/>
                <a:cs typeface="Rounded M+ Bold" panose="020B0600070205080204" charset="-128"/>
                <a:sym typeface="Rounded M+ Bold"/>
              </a:rPr>
              <a:t>～</a:t>
            </a:r>
          </a:p>
        </p:txBody>
      </p:sp>
      <p:sp>
        <p:nvSpPr>
          <p:cNvPr id="14" name="テキスト ボックス 13">
            <a:extLst>
              <a:ext uri="{FF2B5EF4-FFF2-40B4-BE49-F238E27FC236}">
                <a16:creationId xmlns:a16="http://schemas.microsoft.com/office/drawing/2014/main" id="{4FBCF5F8-F091-443F-6A3A-2218DB29AB6E}"/>
              </a:ext>
            </a:extLst>
          </p:cNvPr>
          <p:cNvSpPr txBox="1"/>
          <p:nvPr/>
        </p:nvSpPr>
        <p:spPr>
          <a:xfrm>
            <a:off x="3606800" y="9860400"/>
            <a:ext cx="11074400" cy="369332"/>
          </a:xfrm>
          <a:prstGeom prst="rect">
            <a:avLst/>
          </a:prstGeom>
          <a:noFill/>
        </p:spPr>
        <p:txBody>
          <a:bodyPr wrap="square">
            <a:spAutoFit/>
          </a:bodyPr>
          <a:lstStyle/>
          <a:p>
            <a:pPr algn="ctr"/>
            <a:r>
              <a:rPr lang="en-US" altLang="ja-JP" sz="1800">
                <a:solidFill>
                  <a:srgbClr val="4D4D4F"/>
                </a:solidFill>
                <a:effectLst/>
                <a:latin typeface="Rounded M+ Bold" panose="020B0600070205080204" charset="-128"/>
                <a:ea typeface="Rounded M+ Bold" panose="020B0600070205080204" charset="-128"/>
                <a:cs typeface="Rounded M+ Bold" panose="020B0600070205080204" charset="-128"/>
              </a:rPr>
              <a:t>©2025 Innovation for NEW HOPE</a:t>
            </a:r>
            <a:endParaRPr lang="ja-JP" altLang="en-US">
              <a:latin typeface="Rounded M+ Bold" panose="020B0600070205080204" charset="-128"/>
              <a:ea typeface="Rounded M+ Bold" panose="020B0600070205080204" charset="-128"/>
              <a:cs typeface="Rounded M+ Bold" panose="020B06000702050802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display="0">
                  <p:stCondLst>
                    <p:cond delay="indefinite"/>
                  </p:stCondLst>
                </p:cTn>
                <p:tgtEl>
                  <p:spTgt spid="7"/>
                </p:tgtEl>
              </p:cMediaNode>
            </p:video>
          </p:childTnLst>
        </p:cTn>
      </p:par>
    </p:tnLst>
    <p:bldLst>
      <p:bldP spid="9"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c5f792-5caa-447b-9981-c2332b28a854" xsi:nil="true"/>
    <lcf76f155ced4ddcb4097134ff3c332f xmlns="1229e5bb-c21f-4060-b944-e63ca5c604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4CC450F13EBBB4B88719C28819183D4" ma:contentTypeVersion="14" ma:contentTypeDescription="新しいドキュメントを作成します。" ma:contentTypeScope="" ma:versionID="804e869d911cf529dd51e69845bb4b0a">
  <xsd:schema xmlns:xsd="http://www.w3.org/2001/XMLSchema" xmlns:xs="http://www.w3.org/2001/XMLSchema" xmlns:p="http://schemas.microsoft.com/office/2006/metadata/properties" xmlns:ns2="1229e5bb-c21f-4060-b944-e63ca5c60464" xmlns:ns3="89c5f792-5caa-447b-9981-c2332b28a854" targetNamespace="http://schemas.microsoft.com/office/2006/metadata/properties" ma:root="true" ma:fieldsID="4a1fbb649ad3c47ed08c26272fb5f384" ns2:_="" ns3:_="">
    <xsd:import namespace="1229e5bb-c21f-4060-b944-e63ca5c60464"/>
    <xsd:import namespace="89c5f792-5caa-447b-9981-c2332b28a85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29e5bb-c21f-4060-b944-e63ca5c604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c86e3a17-c120-4035-848b-e22179fa993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c5f792-5caa-447b-9981-c2332b28a85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57fb406-7b67-4de2-b844-67c5252b65ce}" ma:internalName="TaxCatchAll" ma:showField="CatchAllData" ma:web="89c5f792-5caa-447b-9981-c2332b28a8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3E1258-D528-420D-9C5C-B5C80CF3E646}">
  <ds:schemaRefs>
    <ds:schemaRef ds:uri="http://schemas.microsoft.com/office/2006/documentManagement/types"/>
    <ds:schemaRef ds:uri="http://www.w3.org/XML/1998/namespace"/>
    <ds:schemaRef ds:uri="1229e5bb-c21f-4060-b944-e63ca5c60464"/>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9c5f792-5caa-447b-9981-c2332b28a854"/>
    <ds:schemaRef ds:uri="http://purl.org/dc/terms/"/>
  </ds:schemaRefs>
</ds:datastoreItem>
</file>

<file path=customXml/itemProps2.xml><?xml version="1.0" encoding="utf-8"?>
<ds:datastoreItem xmlns:ds="http://schemas.openxmlformats.org/officeDocument/2006/customXml" ds:itemID="{83043B33-8F44-4411-B218-CE28532F26BE}">
  <ds:schemaRefs>
    <ds:schemaRef ds:uri="http://schemas.microsoft.com/sharepoint/v3/contenttype/forms"/>
  </ds:schemaRefs>
</ds:datastoreItem>
</file>

<file path=customXml/itemProps3.xml><?xml version="1.0" encoding="utf-8"?>
<ds:datastoreItem xmlns:ds="http://schemas.openxmlformats.org/officeDocument/2006/customXml" ds:itemID="{E9D0BB18-6405-4179-8D9D-A4EAFCBD0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29e5bb-c21f-4060-b944-e63ca5c60464"/>
    <ds:schemaRef ds:uri="89c5f792-5caa-447b-9981-c2332b28a8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1026</TotalTime>
  <Words>3581</Words>
  <Application>Microsoft Office PowerPoint</Application>
  <PresentationFormat>ユーザー設定</PresentationFormat>
  <Paragraphs>480</Paragraphs>
  <Slides>28</Slides>
  <Notes>27</Notes>
  <HiddenSlides>0</HiddenSlides>
  <MMClips>2</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游ゴシック</vt:lpstr>
      <vt:lpstr>ＭＳ Ｐゴシック</vt:lpstr>
      <vt:lpstr>Rounded M+</vt:lpstr>
      <vt:lpstr>Calibri</vt:lpstr>
      <vt:lpstr>Rounded M+ Bold</vt:lpstr>
      <vt:lpstr>Arial,Sans-Serif</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探究講演用_250627まで</dc:title>
  <dc:creator>桑野美怜</dc:creator>
  <cp:lastModifiedBy>Kashihara, Sumie(柏原 澄栄)</cp:lastModifiedBy>
  <cp:revision>65</cp:revision>
  <dcterms:created xsi:type="dcterms:W3CDTF">2006-08-16T00:00:00Z</dcterms:created>
  <dcterms:modified xsi:type="dcterms:W3CDTF">2026-03-09T02:06:55Z</dcterms:modified>
  <dc:identifier>DAGrU2r6Bm8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0x01010064CC450F13EBBB4B88719C28819183D4</vt:lpwstr>
  </property>
  <property fmtid="{D5CDD505-2E9C-101B-9397-08002B2CF9AE}" pid="3" name="MediaServiceImageTags">
    <vt:lpwstr/>
  </property>
</Properties>
</file>